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61" r:id="rId3"/>
    <p:sldId id="258" r:id="rId4"/>
    <p:sldId id="259" r:id="rId5"/>
    <p:sldId id="260" r:id="rId6"/>
    <p:sldId id="262" r:id="rId7"/>
    <p:sldId id="264" r:id="rId8"/>
    <p:sldId id="267" r:id="rId9"/>
    <p:sldId id="268" r:id="rId10"/>
    <p:sldId id="269" r:id="rId11"/>
    <p:sldId id="270" r:id="rId12"/>
    <p:sldId id="263" r:id="rId13"/>
    <p:sldId id="296" r:id="rId14"/>
    <p:sldId id="266" r:id="rId15"/>
    <p:sldId id="281" r:id="rId16"/>
    <p:sldId id="282" r:id="rId17"/>
    <p:sldId id="276" r:id="rId18"/>
    <p:sldId id="283" r:id="rId19"/>
    <p:sldId id="285" r:id="rId20"/>
    <p:sldId id="273" r:id="rId21"/>
    <p:sldId id="274" r:id="rId22"/>
    <p:sldId id="275" r:id="rId23"/>
    <p:sldId id="279" r:id="rId24"/>
    <p:sldId id="284" r:id="rId25"/>
    <p:sldId id="297" r:id="rId26"/>
    <p:sldId id="280" r:id="rId27"/>
    <p:sldId id="287" r:id="rId28"/>
    <p:sldId id="288" r:id="rId29"/>
    <p:sldId id="289" r:id="rId30"/>
    <p:sldId id="294" r:id="rId31"/>
    <p:sldId id="291" r:id="rId32"/>
    <p:sldId id="293" r:id="rId33"/>
    <p:sldId id="295" r:id="rId34"/>
  </p:sldIdLst>
  <p:sldSz cx="12192000" cy="6858000"/>
  <p:notesSz cx="12192000" cy="6858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DFF"/>
    <a:srgbClr val="606060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21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36EE7-A438-4C50-A3E3-DA4450280D4F}" type="datetimeFigureOut">
              <a:rPr lang="fr-FR" smtClean="0"/>
              <a:t>19/09/2023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1FBA4-AF77-4834-9060-F9C9EBE36C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05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81FBA4-AF77-4834-9060-F9C9EBE36C1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923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81FBA4-AF77-4834-9060-F9C9EBE36C1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533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81FBA4-AF77-4834-9060-F9C9EBE36C1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24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3657600" y="2637897"/>
            <a:ext cx="7696200" cy="238760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>
            <a:lvl1pPr algn="r">
              <a:defRPr sz="7200" b="1" cap="all">
                <a:solidFill>
                  <a:srgbClr val="FAFAFC"/>
                </a:solidFill>
                <a:latin typeface="+mj-lt"/>
                <a:ea typeface="Roboto Condensed Bold"/>
                <a:cs typeface="Roboto Condensed Bold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3657600" y="5117572"/>
            <a:ext cx="7696200" cy="978428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6E83F9"/>
                </a:solidFill>
                <a:latin typeface="+mj-lt"/>
                <a:ea typeface="Roboto Condensed Bold"/>
                <a:cs typeface="Roboto Condensed Bold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2B14B1B-58A1-4E31-AFA1-D244B89E536B}" type="datetime1">
              <a:rPr lang="fr-FR"/>
              <a:t>19/09/2023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5293" y="527225"/>
            <a:ext cx="2159850" cy="363789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 rot="10800000">
            <a:off x="0" y="4918247"/>
            <a:ext cx="2299855" cy="19397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9"/>
            <a:ext cx="10515600" cy="13255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CEF2"/>
                </a:solidFill>
                <a:latin typeface="Roboto Bold"/>
                <a:ea typeface="Roboto Bold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 bwMode="auto">
          <a:xfrm>
            <a:off x="839789" y="2505074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fr-FR"/>
              <a:t>Cliquez pohur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CEF2"/>
                </a:solidFill>
                <a:latin typeface="Roboto"/>
                <a:ea typeface="Roboto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3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843B9F-B5B4-4FF1-81D5-9D64A3AF8C4D}" type="datetime1">
              <a:rPr lang="fr-FR"/>
              <a:t>19/09/2023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8200" y="227104"/>
            <a:ext cx="10515600" cy="1325563"/>
          </a:xfrm>
        </p:spPr>
        <p:txBody>
          <a:bodyPr>
            <a:normAutofit/>
          </a:bodyPr>
          <a:lstStyle>
            <a:lvl1pPr>
              <a:defRPr sz="4400" b="1" i="0">
                <a:latin typeface="+mj-lt"/>
                <a:ea typeface="Roboto Condensed Bold"/>
                <a:cs typeface="Roboto Condensed Bold"/>
              </a:defRPr>
            </a:lvl1pPr>
          </a:lstStyle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635842"/>
            <a:ext cx="10515600" cy="4351338"/>
          </a:xfrm>
        </p:spPr>
        <p:txBody>
          <a:bodyPr/>
          <a:lstStyle>
            <a:lvl1pPr>
              <a:defRPr sz="2400" b="0" i="0">
                <a:solidFill>
                  <a:srgbClr val="FAFAFC"/>
                </a:solidFill>
                <a:latin typeface="Roboto Thin"/>
                <a:ea typeface="Roboto Thin"/>
                <a:cs typeface="Roboto Thin"/>
              </a:defRPr>
            </a:lvl1pPr>
            <a:lvl2pPr>
              <a:defRPr sz="2000" b="0" i="0">
                <a:solidFill>
                  <a:srgbClr val="FAFAFC"/>
                </a:solidFill>
                <a:latin typeface="Roboto Thin"/>
                <a:ea typeface="Roboto Thin"/>
                <a:cs typeface="Roboto Thin"/>
              </a:defRPr>
            </a:lvl2pPr>
            <a:lvl3pPr>
              <a:defRPr sz="1800" b="0" i="0">
                <a:solidFill>
                  <a:srgbClr val="FAFAFC"/>
                </a:solidFill>
                <a:latin typeface="Roboto Thin"/>
                <a:ea typeface="Roboto Thin"/>
                <a:cs typeface="Roboto Thin"/>
              </a:defRPr>
            </a:lvl3pPr>
            <a:lvl4pPr>
              <a:defRPr b="0" i="0">
                <a:solidFill>
                  <a:srgbClr val="FAFAFC"/>
                </a:solidFill>
                <a:latin typeface="Roboto Thin"/>
                <a:ea typeface="Roboto Thin"/>
                <a:cs typeface="Roboto Thin"/>
              </a:defRPr>
            </a:lvl4pPr>
            <a:lvl5pPr>
              <a:defRPr b="0" i="0">
                <a:solidFill>
                  <a:srgbClr val="FAFAFC"/>
                </a:solidFill>
                <a:latin typeface="Roboto Thin"/>
                <a:ea typeface="Roboto Thin"/>
                <a:cs typeface="Roboto Thin"/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29B2767-2788-487A-B13A-DE8A0675DFA2}" type="datetime1">
              <a:rPr lang="fr-FR"/>
              <a:t>19/09/2023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latin typeface="Roboto Thin"/>
                <a:ea typeface="Roboto Thin"/>
                <a:cs typeface="Roboto Thin"/>
              </a:defRPr>
            </a:lvl1pPr>
          </a:lstStyle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 cap="all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6E83F9"/>
                </a:solidFill>
                <a:latin typeface="+mj-lt"/>
                <a:ea typeface="Roboto Condensed Bold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D4FBB0-6F8A-4F8B-A3B8-2D76C642D919}" type="datetime1">
              <a:rPr lang="fr-FR"/>
              <a:t>19/09/2023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 rot="10800000">
            <a:off x="0" y="4918247"/>
            <a:ext cx="2299855" cy="19397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CF7F484-7939-4136-B145-353AD34164DF}" type="datetime1">
              <a:rPr lang="fr-FR"/>
              <a:t>19/09/2023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38AE316-FE1E-468C-BC4A-45448AB5EADF}" type="datetime1">
              <a:rPr lang="fr-FR"/>
              <a:t>19/09/2023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B9BECFC-ACED-48D8-BA9C-56D17318D1A9}" type="datetime1">
              <a:rPr lang="fr-FR"/>
              <a:t>19/09/2023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Roboto Thin"/>
                <a:ea typeface="Roboto Thin"/>
              </a:defRPr>
            </a:lvl1pPr>
          </a:lstStyle>
          <a:p>
            <a:pPr>
              <a:defRPr/>
            </a:pPr>
            <a:fld id="{B6EC1A7F-4FCF-492D-9362-696A9555EAB3}" type="datetime1">
              <a:rPr lang="fr-FR"/>
              <a:t>19/09/2023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Roboto Thin"/>
                <a:ea typeface="Roboto Thin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Roboto Thin"/>
                <a:ea typeface="Roboto Thin"/>
              </a:defRPr>
            </a:lvl1pPr>
          </a:lstStyle>
          <a:p>
            <a:pPr>
              <a:defRPr/>
            </a:pPr>
            <a:fld id="{2A206EA4-64F2-E84D-83C4-1301D87DB3ED}" type="slidenum">
              <a:rPr lang="fr-FR"/>
              <a:t>‹N°›</a:t>
            </a:fld>
            <a:endParaRPr lang="fr-FR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9892145" y="0"/>
            <a:ext cx="2299855" cy="1939753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defTabSz="914354">
        <a:lnSpc>
          <a:spcPct val="90000"/>
        </a:lnSpc>
        <a:spcBef>
          <a:spcPts val="0"/>
        </a:spcBef>
        <a:buNone/>
        <a:defRPr sz="4400" b="1" i="0">
          <a:solidFill>
            <a:srgbClr val="6E83F9"/>
          </a:solidFill>
          <a:latin typeface="+mj-lt"/>
          <a:ea typeface="Roboto Condensed Bold"/>
          <a:cs typeface="Roboto Condensed Bold"/>
        </a:defRPr>
      </a:lvl1pPr>
    </p:titleStyle>
    <p:bodyStyle>
      <a:lvl1pPr marL="0" indent="0" algn="l" defTabSz="914354">
        <a:lnSpc>
          <a:spcPct val="120000"/>
        </a:lnSpc>
        <a:spcBef>
          <a:spcPts val="1000"/>
        </a:spcBef>
        <a:spcAft>
          <a:spcPts val="600"/>
        </a:spcAft>
        <a:buFont typeface="Arial"/>
        <a:buNone/>
        <a:defRPr sz="2400">
          <a:solidFill>
            <a:schemeClr val="tx1"/>
          </a:solidFill>
          <a:latin typeface="Roboto Thin"/>
          <a:ea typeface="Roboto Thin"/>
          <a:cs typeface="Roboto Thin"/>
        </a:defRPr>
      </a:lvl1pPr>
      <a:lvl2pPr marL="457178" indent="0" algn="l" defTabSz="914354">
        <a:lnSpc>
          <a:spcPct val="120000"/>
        </a:lnSpc>
        <a:spcBef>
          <a:spcPts val="500"/>
        </a:spcBef>
        <a:spcAft>
          <a:spcPts val="600"/>
        </a:spcAft>
        <a:buFont typeface="Arial"/>
        <a:buNone/>
        <a:defRPr sz="2000">
          <a:solidFill>
            <a:schemeClr val="tx1"/>
          </a:solidFill>
          <a:latin typeface="Roboto Thin"/>
          <a:ea typeface="Roboto Thin"/>
          <a:cs typeface="Roboto Thin"/>
        </a:defRPr>
      </a:lvl2pPr>
      <a:lvl3pPr marL="914354" indent="0" algn="l" defTabSz="914354">
        <a:lnSpc>
          <a:spcPct val="120000"/>
        </a:lnSpc>
        <a:spcBef>
          <a:spcPts val="500"/>
        </a:spcBef>
        <a:spcAft>
          <a:spcPts val="600"/>
        </a:spcAft>
        <a:buFont typeface="Arial"/>
        <a:buNone/>
        <a:defRPr sz="1800">
          <a:solidFill>
            <a:schemeClr val="tx1"/>
          </a:solidFill>
          <a:latin typeface="Roboto Thin"/>
          <a:ea typeface="Roboto Thin"/>
          <a:cs typeface="Roboto Thin"/>
        </a:defRPr>
      </a:lvl3pPr>
      <a:lvl4pPr marL="1371532" indent="0" algn="l" defTabSz="914354">
        <a:lnSpc>
          <a:spcPct val="120000"/>
        </a:lnSpc>
        <a:spcBef>
          <a:spcPts val="500"/>
        </a:spcBef>
        <a:spcAft>
          <a:spcPts val="600"/>
        </a:spcAft>
        <a:buFont typeface="Arial"/>
        <a:buNone/>
        <a:defRPr sz="1600">
          <a:solidFill>
            <a:schemeClr val="tx1"/>
          </a:solidFill>
          <a:latin typeface="Roboto Thin"/>
          <a:ea typeface="Roboto Thin"/>
          <a:cs typeface="Roboto Thin"/>
        </a:defRPr>
      </a:lvl4pPr>
      <a:lvl5pPr marL="1828709" indent="0" algn="l" defTabSz="914354">
        <a:lnSpc>
          <a:spcPct val="120000"/>
        </a:lnSpc>
        <a:spcBef>
          <a:spcPts val="500"/>
        </a:spcBef>
        <a:spcAft>
          <a:spcPts val="600"/>
        </a:spcAft>
        <a:buFont typeface="Arial"/>
        <a:buNone/>
        <a:defRPr sz="1400">
          <a:solidFill>
            <a:schemeClr val="tx1"/>
          </a:solidFill>
          <a:latin typeface="Roboto Thin"/>
          <a:ea typeface="Roboto Thin"/>
          <a:cs typeface="Roboto Thin"/>
        </a:defRPr>
      </a:lvl5pPr>
      <a:lvl6pPr marL="2514474" indent="-228589" algn="l" defTabSz="914354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914354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gitbranching.js.org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2963652" y="2492896"/>
            <a:ext cx="6264696" cy="1079135"/>
          </a:xfrm>
        </p:spPr>
        <p:txBody>
          <a:bodyPr/>
          <a:lstStyle/>
          <a:p>
            <a:pPr algn="l">
              <a:defRPr/>
            </a:pPr>
            <a:r>
              <a:rPr lang="fr-FR" dirty="0"/>
              <a:t>Formation GIT</a:t>
            </a:r>
            <a:endParaRPr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2765630" y="3446206"/>
            <a:ext cx="6660740" cy="9784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200" dirty="0">
                <a:solidFill>
                  <a:schemeClr val="accent2"/>
                </a:solidFill>
              </a:rPr>
              <a:t>Ou comment bien collaborer à plusieurs sur son code</a:t>
            </a:r>
            <a:endParaRPr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7464A-60DF-6DE2-2BD8-6F784941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Publier et récupérer les changements à distance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FCA2762-F588-F6CB-93C3-F790824CF343}"/>
              </a:ext>
            </a:extLst>
          </p:cNvPr>
          <p:cNvGrpSpPr/>
          <p:nvPr/>
        </p:nvGrpSpPr>
        <p:grpSpPr bwMode="auto">
          <a:xfrm>
            <a:off x="8763000" y="1806787"/>
            <a:ext cx="429459" cy="4000874"/>
            <a:chOff x="9244361" y="1542906"/>
            <a:chExt cx="429459" cy="4000874"/>
          </a:xfrm>
          <a:solidFill>
            <a:srgbClr val="C8C8C8"/>
          </a:solidFill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CD62D73-2A34-C699-4188-72778C63DAD1}"/>
                </a:ext>
              </a:extLst>
            </p:cNvPr>
            <p:cNvSpPr/>
            <p:nvPr/>
          </p:nvSpPr>
          <p:spPr bwMode="auto">
            <a:xfrm rot="10800000">
              <a:off x="9244361" y="5162780"/>
              <a:ext cx="381000" cy="381000"/>
            </a:xfrm>
            <a:prstGeom prst="ellipse">
              <a:avLst/>
            </a:prstGeom>
            <a:grpFill/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A3E43FAA-D1C7-E9D6-9859-2C6763164ACC}"/>
                </a:ext>
              </a:extLst>
            </p:cNvPr>
            <p:cNvCxnSpPr>
              <a:cxnSpLocks/>
              <a:stCxn id="7" idx="4"/>
            </p:cNvCxnSpPr>
            <p:nvPr/>
          </p:nvCxnSpPr>
          <p:spPr bwMode="auto">
            <a:xfrm flipV="1">
              <a:off x="9434861" y="1958898"/>
              <a:ext cx="43910" cy="3203882"/>
            </a:xfrm>
            <a:prstGeom prst="straightConnector1">
              <a:avLst/>
            </a:prstGeom>
            <a:grpFill/>
            <a:ln w="28575">
              <a:solidFill>
                <a:srgbClr val="C8C8C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0364195C-EF37-603F-B27F-B763047FD341}"/>
                </a:ext>
              </a:extLst>
            </p:cNvPr>
            <p:cNvSpPr/>
            <p:nvPr/>
          </p:nvSpPr>
          <p:spPr bwMode="auto">
            <a:xfrm rot="10800000">
              <a:off x="9292820" y="1542906"/>
              <a:ext cx="381000" cy="381000"/>
            </a:xfrm>
            <a:prstGeom prst="ellipse">
              <a:avLst/>
            </a:prstGeom>
            <a:grpFill/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</p:grp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57348D9-4955-0EAB-CBD4-A5AEB06B2E27}"/>
              </a:ext>
            </a:extLst>
          </p:cNvPr>
          <p:cNvCxnSpPr>
            <a:cxnSpLocks/>
          </p:cNvCxnSpPr>
          <p:nvPr/>
        </p:nvCxnSpPr>
        <p:spPr>
          <a:xfrm flipH="1">
            <a:off x="2378330" y="2654827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A42C32B-B56B-FA04-3FCC-B1CA58CDDCD4}"/>
              </a:ext>
            </a:extLst>
          </p:cNvPr>
          <p:cNvCxnSpPr/>
          <p:nvPr/>
        </p:nvCxnSpPr>
        <p:spPr>
          <a:xfrm flipH="1">
            <a:off x="6629034" y="2591772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CC39ACB-47F7-4084-E86F-6A6FFD6D1F42}"/>
              </a:ext>
            </a:extLst>
          </p:cNvPr>
          <p:cNvCxnSpPr>
            <a:cxnSpLocks/>
          </p:cNvCxnSpPr>
          <p:nvPr/>
        </p:nvCxnSpPr>
        <p:spPr>
          <a:xfrm>
            <a:off x="2567608" y="4077072"/>
            <a:ext cx="38884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C64F2EA-A552-492E-9847-C7B862835B8D}"/>
              </a:ext>
            </a:extLst>
          </p:cNvPr>
          <p:cNvSpPr txBox="1"/>
          <p:nvPr/>
        </p:nvSpPr>
        <p:spPr>
          <a:xfrm>
            <a:off x="3647728" y="4130986"/>
            <a:ext cx="4488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git push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6DBDAF8-89EE-39E9-32B9-DB95FA815D6C}"/>
              </a:ext>
            </a:extLst>
          </p:cNvPr>
          <p:cNvSpPr txBox="1"/>
          <p:nvPr/>
        </p:nvSpPr>
        <p:spPr bwMode="auto">
          <a:xfrm>
            <a:off x="9208450" y="1854707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1d0c3f4f67a</a:t>
            </a:r>
            <a:endParaRPr lang="fr-FR" dirty="0">
              <a:latin typeface="+mj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5D4015-BF5A-24D3-42B5-A19792A12808}"/>
              </a:ext>
            </a:extLst>
          </p:cNvPr>
          <p:cNvSpPr txBox="1"/>
          <p:nvPr/>
        </p:nvSpPr>
        <p:spPr>
          <a:xfrm>
            <a:off x="9192459" y="54266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bc4593e0d2</a:t>
            </a:r>
            <a:endParaRPr lang="fr-FR" dirty="0">
              <a:latin typeface="Roboto Light"/>
              <a:ea typeface="Roboto Ligh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A08B5A4-2BA3-795B-2865-9A16974B1E24}"/>
              </a:ext>
            </a:extLst>
          </p:cNvPr>
          <p:cNvSpPr txBox="1"/>
          <p:nvPr/>
        </p:nvSpPr>
        <p:spPr>
          <a:xfrm>
            <a:off x="9217765" y="2196083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« Added new file to do </a:t>
            </a:r>
            <a:r>
              <a:rPr lang="fr-FR" sz="2000" dirty="0" err="1">
                <a:latin typeface="Roboto" panose="02000000000000000000" pitchFamily="2" charset="0"/>
                <a:ea typeface="Roboto" panose="02000000000000000000" pitchFamily="2" charset="0"/>
              </a:rPr>
              <a:t>something</a:t>
            </a:r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C827E02-022E-38DF-1CCB-6D87E88522D4}"/>
              </a:ext>
            </a:extLst>
          </p:cNvPr>
          <p:cNvSpPr txBox="1"/>
          <p:nvPr/>
        </p:nvSpPr>
        <p:spPr>
          <a:xfrm>
            <a:off x="9172152" y="5733256"/>
            <a:ext cx="76445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« Initial commit »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4AE9032-CC12-4AE0-15DE-C7CBBFE166C5}"/>
              </a:ext>
            </a:extLst>
          </p:cNvPr>
          <p:cNvSpPr/>
          <p:nvPr/>
        </p:nvSpPr>
        <p:spPr>
          <a:xfrm>
            <a:off x="5735960" y="1709184"/>
            <a:ext cx="1779111" cy="86409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Remote</a:t>
            </a:r>
            <a:r>
              <a:rPr lang="fr-FR" b="1" dirty="0">
                <a:latin typeface="+mj-lt"/>
              </a:rPr>
              <a:t> Repo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DBE2764-E33A-6427-ED49-BE1F3503E917}"/>
              </a:ext>
            </a:extLst>
          </p:cNvPr>
          <p:cNvCxnSpPr>
            <a:cxnSpLocks/>
          </p:cNvCxnSpPr>
          <p:nvPr/>
        </p:nvCxnSpPr>
        <p:spPr>
          <a:xfrm flipH="1">
            <a:off x="2567608" y="3429000"/>
            <a:ext cx="38884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895CD27-7E97-013E-759B-24450443E591}"/>
              </a:ext>
            </a:extLst>
          </p:cNvPr>
          <p:cNvSpPr txBox="1"/>
          <p:nvPr/>
        </p:nvSpPr>
        <p:spPr>
          <a:xfrm>
            <a:off x="3818575" y="2809253"/>
            <a:ext cx="4488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git pull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0F93D10F-E62E-89D5-C1A1-EF5452D86EBB}"/>
              </a:ext>
            </a:extLst>
          </p:cNvPr>
          <p:cNvSpPr/>
          <p:nvPr/>
        </p:nvSpPr>
        <p:spPr>
          <a:xfrm>
            <a:off x="1488774" y="1764035"/>
            <a:ext cx="1779111" cy="864096"/>
          </a:xfrm>
          <a:prstGeom prst="roundRect">
            <a:avLst/>
          </a:prstGeom>
          <a:solidFill>
            <a:srgbClr val="BB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Local Repo</a:t>
            </a:r>
          </a:p>
        </p:txBody>
      </p:sp>
    </p:spTree>
    <p:extLst>
      <p:ext uri="{BB962C8B-B14F-4D97-AF65-F5344CB8AC3E}">
        <p14:creationId xmlns:p14="http://schemas.microsoft.com/office/powerpoint/2010/main" val="356223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7464A-60DF-6DE2-2BD8-6F784941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Bilan des actions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57348D9-4955-0EAB-CBD4-A5AEB06B2E27}"/>
              </a:ext>
            </a:extLst>
          </p:cNvPr>
          <p:cNvCxnSpPr>
            <a:cxnSpLocks/>
          </p:cNvCxnSpPr>
          <p:nvPr/>
        </p:nvCxnSpPr>
        <p:spPr>
          <a:xfrm flipH="1">
            <a:off x="7413514" y="2610960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A42C32B-B56B-FA04-3FCC-B1CA58CDDCD4}"/>
              </a:ext>
            </a:extLst>
          </p:cNvPr>
          <p:cNvCxnSpPr/>
          <p:nvPr/>
        </p:nvCxnSpPr>
        <p:spPr>
          <a:xfrm flipH="1">
            <a:off x="10581547" y="2591772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CC39ACB-47F7-4084-E86F-6A6FFD6D1F42}"/>
              </a:ext>
            </a:extLst>
          </p:cNvPr>
          <p:cNvCxnSpPr>
            <a:cxnSpLocks/>
          </p:cNvCxnSpPr>
          <p:nvPr/>
        </p:nvCxnSpPr>
        <p:spPr>
          <a:xfrm>
            <a:off x="7464152" y="4342124"/>
            <a:ext cx="295232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C64F2EA-A552-492E-9847-C7B862835B8D}"/>
              </a:ext>
            </a:extLst>
          </p:cNvPr>
          <p:cNvSpPr txBox="1"/>
          <p:nvPr/>
        </p:nvSpPr>
        <p:spPr>
          <a:xfrm>
            <a:off x="8400256" y="4341577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latin typeface="Roboto" panose="02000000000000000000" pitchFamily="2" charset="0"/>
                <a:ea typeface="Roboto" panose="02000000000000000000" pitchFamily="2" charset="0"/>
              </a:rPr>
              <a:t>git push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4AE9032-CC12-4AE0-15DE-C7CBBFE166C5}"/>
              </a:ext>
            </a:extLst>
          </p:cNvPr>
          <p:cNvSpPr/>
          <p:nvPr/>
        </p:nvSpPr>
        <p:spPr>
          <a:xfrm>
            <a:off x="9660254" y="1709184"/>
            <a:ext cx="1779111" cy="86409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Remote</a:t>
            </a:r>
            <a:r>
              <a:rPr lang="fr-FR" b="1" dirty="0">
                <a:latin typeface="+mj-lt"/>
              </a:rPr>
              <a:t> Repo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DBE2764-E33A-6427-ED49-BE1F3503E917}"/>
              </a:ext>
            </a:extLst>
          </p:cNvPr>
          <p:cNvCxnSpPr>
            <a:cxnSpLocks/>
          </p:cNvCxnSpPr>
          <p:nvPr/>
        </p:nvCxnSpPr>
        <p:spPr>
          <a:xfrm flipH="1">
            <a:off x="7498943" y="3499722"/>
            <a:ext cx="291753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895CD27-7E97-013E-759B-24450443E591}"/>
              </a:ext>
            </a:extLst>
          </p:cNvPr>
          <p:cNvSpPr txBox="1"/>
          <p:nvPr/>
        </p:nvSpPr>
        <p:spPr>
          <a:xfrm>
            <a:off x="8451228" y="2976293"/>
            <a:ext cx="15573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latin typeface="Roboto" panose="02000000000000000000" pitchFamily="2" charset="0"/>
                <a:ea typeface="Roboto" panose="02000000000000000000" pitchFamily="2" charset="0"/>
              </a:rPr>
              <a:t>git pull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B245448-2078-3EFF-DCAA-3AAA74B8F02B}"/>
              </a:ext>
            </a:extLst>
          </p:cNvPr>
          <p:cNvCxnSpPr>
            <a:cxnSpLocks/>
          </p:cNvCxnSpPr>
          <p:nvPr/>
        </p:nvCxnSpPr>
        <p:spPr>
          <a:xfrm flipH="1">
            <a:off x="1364842" y="2581484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1E6DBF12-C9BC-6BEE-F13A-FEEE47A3E2E2}"/>
              </a:ext>
            </a:extLst>
          </p:cNvPr>
          <p:cNvCxnSpPr/>
          <p:nvPr/>
        </p:nvCxnSpPr>
        <p:spPr>
          <a:xfrm flipH="1">
            <a:off x="4536970" y="2562296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B44710A8-DB82-CE01-A3AB-6C3C59F35969}"/>
              </a:ext>
            </a:extLst>
          </p:cNvPr>
          <p:cNvCxnSpPr>
            <a:cxnSpLocks/>
          </p:cNvCxnSpPr>
          <p:nvPr/>
        </p:nvCxnSpPr>
        <p:spPr>
          <a:xfrm>
            <a:off x="4619836" y="3933056"/>
            <a:ext cx="27003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0299F329-758F-D91B-ACE2-A7C0B4093EDE}"/>
              </a:ext>
            </a:extLst>
          </p:cNvPr>
          <p:cNvCxnSpPr>
            <a:cxnSpLocks/>
          </p:cNvCxnSpPr>
          <p:nvPr/>
        </p:nvCxnSpPr>
        <p:spPr>
          <a:xfrm>
            <a:off x="1487488" y="3933056"/>
            <a:ext cx="295232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497EE2B9-52B4-2691-F026-DF72C837AE84}"/>
              </a:ext>
            </a:extLst>
          </p:cNvPr>
          <p:cNvSpPr txBox="1"/>
          <p:nvPr/>
        </p:nvSpPr>
        <p:spPr>
          <a:xfrm>
            <a:off x="4659045" y="4004919"/>
            <a:ext cx="2503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git commit -m &lt;message du commit&gt;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A7F7309-C333-F0BB-12B8-5337EC792111}"/>
              </a:ext>
            </a:extLst>
          </p:cNvPr>
          <p:cNvSpPr txBox="1"/>
          <p:nvPr/>
        </p:nvSpPr>
        <p:spPr>
          <a:xfrm>
            <a:off x="1414910" y="4004919"/>
            <a:ext cx="282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&lt;nom du fichier&gt;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0091926-3068-D560-8885-3A300931F4EE}"/>
              </a:ext>
            </a:extLst>
          </p:cNvPr>
          <p:cNvSpPr/>
          <p:nvPr/>
        </p:nvSpPr>
        <p:spPr>
          <a:xfrm>
            <a:off x="218892" y="1438328"/>
            <a:ext cx="8232336" cy="4654967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83C69B3-D2DF-A519-49D8-FF51CA09C6A4}"/>
              </a:ext>
            </a:extLst>
          </p:cNvPr>
          <p:cNvSpPr/>
          <p:nvPr/>
        </p:nvSpPr>
        <p:spPr>
          <a:xfrm flipH="1">
            <a:off x="9515375" y="1438328"/>
            <a:ext cx="2074322" cy="4807367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9002B57-DDAE-014D-5AE8-BC4E75A1F74F}"/>
              </a:ext>
            </a:extLst>
          </p:cNvPr>
          <p:cNvSpPr txBox="1"/>
          <p:nvPr/>
        </p:nvSpPr>
        <p:spPr>
          <a:xfrm>
            <a:off x="3763826" y="6158026"/>
            <a:ext cx="2332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Roboto" panose="02000000000000000000" pitchFamily="2" charset="0"/>
                <a:ea typeface="Roboto" panose="02000000000000000000" pitchFamily="2" charset="0"/>
              </a:rPr>
              <a:t>Local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66D1302-21ED-EB35-1A72-16F6886C67F4}"/>
              </a:ext>
            </a:extLst>
          </p:cNvPr>
          <p:cNvSpPr txBox="1"/>
          <p:nvPr/>
        </p:nvSpPr>
        <p:spPr>
          <a:xfrm>
            <a:off x="9917397" y="6220214"/>
            <a:ext cx="2332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Roboto" panose="02000000000000000000" pitchFamily="2" charset="0"/>
                <a:ea typeface="Roboto" panose="02000000000000000000" pitchFamily="2" charset="0"/>
              </a:rPr>
              <a:t>Distant</a:t>
            </a:r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09B1EF35-4F33-FA6B-4762-A4556A83774D}"/>
              </a:ext>
            </a:extLst>
          </p:cNvPr>
          <p:cNvSpPr/>
          <p:nvPr/>
        </p:nvSpPr>
        <p:spPr>
          <a:xfrm>
            <a:off x="475286" y="1700808"/>
            <a:ext cx="1779111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atin typeface="+mj-lt"/>
              </a:rPr>
              <a:t>Répertoire de travail</a:t>
            </a:r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3521C694-2D4B-E8FE-7EC6-1962AC0B4B56}"/>
              </a:ext>
            </a:extLst>
          </p:cNvPr>
          <p:cNvSpPr/>
          <p:nvPr/>
        </p:nvSpPr>
        <p:spPr>
          <a:xfrm>
            <a:off x="3647414" y="1700808"/>
            <a:ext cx="1779111" cy="8640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Staging</a:t>
            </a:r>
            <a:r>
              <a:rPr lang="fr-FR" b="1" dirty="0">
                <a:latin typeface="+mj-lt"/>
              </a:rPr>
              <a:t> Area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1B2ACDA4-277F-1817-3600-F328E2F32CBC}"/>
              </a:ext>
            </a:extLst>
          </p:cNvPr>
          <p:cNvSpPr/>
          <p:nvPr/>
        </p:nvSpPr>
        <p:spPr>
          <a:xfrm>
            <a:off x="6548151" y="1719178"/>
            <a:ext cx="1779111" cy="864096"/>
          </a:xfrm>
          <a:prstGeom prst="roundRect">
            <a:avLst/>
          </a:prstGeom>
          <a:solidFill>
            <a:srgbClr val="BB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Local Repo</a:t>
            </a:r>
          </a:p>
        </p:txBody>
      </p:sp>
    </p:spTree>
    <p:extLst>
      <p:ext uri="{BB962C8B-B14F-4D97-AF65-F5344CB8AC3E}">
        <p14:creationId xmlns:p14="http://schemas.microsoft.com/office/powerpoint/2010/main" val="3229133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CA3550-BBD1-82E8-6213-2DDA23118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Commandes d'information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1AA3AE-5F61-254C-6707-04584CD2EA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800" b="1" dirty="0">
                <a:solidFill>
                  <a:schemeClr val="accent2"/>
                </a:solidFill>
                <a:latin typeface="Roboto"/>
                <a:ea typeface="Roboto Thin"/>
              </a:rPr>
              <a:t>git </a:t>
            </a:r>
            <a:r>
              <a:rPr lang="fr-FR" sz="2800" b="1" dirty="0" err="1">
                <a:solidFill>
                  <a:schemeClr val="accent2"/>
                </a:solidFill>
                <a:latin typeface="Roboto"/>
                <a:ea typeface="Roboto Thin"/>
              </a:rPr>
              <a:t>status</a:t>
            </a:r>
            <a:r>
              <a:rPr lang="fr-FR" sz="28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800" dirty="0">
                <a:latin typeface="Roboto Light"/>
                <a:ea typeface="Roboto Light"/>
              </a:rPr>
              <a:t>affiche un résumé de la situation</a:t>
            </a:r>
            <a:endParaRPr lang="fr-FR" sz="2800" dirty="0"/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800" b="1" dirty="0">
                <a:solidFill>
                  <a:schemeClr val="accent2"/>
                </a:solidFill>
                <a:latin typeface="Roboto"/>
                <a:ea typeface="Roboto Thin"/>
              </a:rPr>
              <a:t>git log </a:t>
            </a:r>
            <a:r>
              <a:rPr lang="fr-FR" sz="2800" dirty="0">
                <a:latin typeface="Roboto Light"/>
                <a:ea typeface="Roboto Light"/>
              </a:rPr>
              <a:t>affiche un historique des "commit"</a:t>
            </a:r>
            <a:endParaRPr lang="fr-FR" sz="2800" b="1" dirty="0">
              <a:latin typeface="Roboto"/>
            </a:endParaRP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800" b="1" dirty="0">
                <a:solidFill>
                  <a:schemeClr val="accent2"/>
                </a:solidFill>
                <a:latin typeface="Roboto"/>
                <a:ea typeface="Roboto"/>
              </a:rPr>
              <a:t>git log --stat</a:t>
            </a:r>
            <a:r>
              <a:rPr lang="fr-FR" sz="2800" dirty="0">
                <a:latin typeface="Roboto Light"/>
                <a:ea typeface="Roboto Light"/>
              </a:rPr>
              <a:t> affiche les détails des "commit"</a:t>
            </a:r>
          </a:p>
          <a:p>
            <a:pPr marL="457200" indent="-4572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800" b="1" dirty="0">
                <a:solidFill>
                  <a:schemeClr val="accent2"/>
                </a:solidFill>
                <a:latin typeface="Roboto"/>
                <a:ea typeface="Roboto"/>
              </a:rPr>
              <a:t>git diff</a:t>
            </a:r>
            <a:r>
              <a:rPr lang="fr-FR" sz="28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800" b="1" dirty="0">
                <a:solidFill>
                  <a:schemeClr val="accent2"/>
                </a:solidFill>
                <a:latin typeface="Roboto"/>
                <a:ea typeface="Roboto"/>
              </a:rPr>
              <a:t>&lt;référence&gt; &lt;comparé&gt;</a:t>
            </a:r>
            <a:r>
              <a:rPr lang="fr-FR" sz="28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800" dirty="0">
                <a:latin typeface="Roboto Light"/>
                <a:ea typeface="Roboto Light"/>
              </a:rPr>
              <a:t> affiche les différences entre 2 "commit"</a:t>
            </a:r>
            <a:endParaRPr lang="fr-FR" sz="28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769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500022-9E82-AD29-272E-1E11C54A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On passe au TP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BF88D4-4B9A-8D43-FD16-35DEEB064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latin typeface="Roboto Light"/>
                <a:ea typeface="Roboto Thin"/>
              </a:rPr>
              <a:t>C'est l'heure du TP :</a:t>
            </a:r>
            <a:endParaRPr lang="fr-FR" sz="24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Se rendre sur 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https://gitlab.viarezo.fr/ViaRezo/formation-git</a:t>
            </a:r>
            <a:endParaRPr lang="fr-FR" sz="2400" dirty="0">
              <a:solidFill>
                <a:schemeClr val="accent2"/>
              </a:solidFill>
              <a:latin typeface="Roboto light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Suivre les indications du README jusqu’à la </a:t>
            </a:r>
            <a:r>
              <a:rPr lang="fr-FR" sz="32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partie 3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Bien travailler dans le fork du projet ! (il doit y avoir l'</a:t>
            </a:r>
            <a:r>
              <a:rPr lang="fr-FR" sz="2400" dirty="0" err="1">
                <a:latin typeface="Roboto light"/>
                <a:ea typeface="Roboto Thin"/>
              </a:rPr>
              <a:t>username</a:t>
            </a:r>
            <a:r>
              <a:rPr lang="fr-FR" sz="2400" dirty="0">
                <a:latin typeface="Roboto light"/>
                <a:ea typeface="Roboto Thin"/>
              </a:rPr>
              <a:t> dans l'url)</a:t>
            </a:r>
            <a:endParaRPr lang="fr-FR" sz="24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N'hésitez pas à poser des questions aux staffeurs</a:t>
            </a:r>
            <a:endParaRPr lang="fr-FR" sz="2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8066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6465EC-60F1-473A-AFDE-E43439E68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Les branches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FD0C59-7848-73A5-00A5-81F5CBAB3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7174" y="3845861"/>
            <a:ext cx="7586565" cy="4351338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400" b="1" dirty="0">
                <a:solidFill>
                  <a:schemeClr val="accent2"/>
                </a:solidFill>
                <a:latin typeface="Roboto"/>
                <a:ea typeface="Roboto Thin"/>
              </a:rPr>
              <a:t>git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Thin"/>
              </a:rPr>
              <a:t>checkout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Thin"/>
              </a:rPr>
              <a:t> &lt;ma branche&gt;</a:t>
            </a:r>
            <a:r>
              <a:rPr lang="fr-FR" sz="24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400" dirty="0">
                <a:latin typeface="Roboto Light"/>
                <a:ea typeface="Roboto Light"/>
              </a:rPr>
              <a:t>change de branche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git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"/>
              </a:rPr>
              <a:t>branch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 &lt;ma branche&gt;</a:t>
            </a:r>
            <a:r>
              <a:rPr lang="fr-FR" sz="24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400" dirty="0">
                <a:latin typeface="Roboto Light"/>
                <a:ea typeface="Roboto Light"/>
              </a:rPr>
              <a:t>crée une branche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git diff &lt;référence&gt;</a:t>
            </a:r>
            <a:r>
              <a:rPr lang="fr-FR" sz="2400" dirty="0">
                <a:solidFill>
                  <a:schemeClr val="accent2"/>
                </a:solidFill>
                <a:latin typeface="roboto light"/>
                <a:ea typeface="roboto light"/>
              </a:rPr>
              <a:t> </a:t>
            </a:r>
            <a:r>
              <a:rPr lang="fr-FR" sz="2400" dirty="0">
                <a:latin typeface="roboto light"/>
                <a:ea typeface="roboto light"/>
              </a:rPr>
              <a:t>compare la branche courante</a:t>
            </a:r>
            <a:r>
              <a:rPr lang="fr-FR" dirty="0"/>
              <a:t> </a:t>
            </a:r>
            <a:r>
              <a:rPr lang="fr-FR" sz="2400" dirty="0">
                <a:latin typeface="roboto light"/>
                <a:ea typeface="roboto light"/>
              </a:rPr>
              <a:t>avec une branche de référence</a:t>
            </a:r>
            <a:endParaRPr lang="fr-FR" dirty="0"/>
          </a:p>
          <a:p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23BAC5-E952-B999-9718-653877B9F676}"/>
              </a:ext>
            </a:extLst>
          </p:cNvPr>
          <p:cNvSpPr txBox="1"/>
          <p:nvPr/>
        </p:nvSpPr>
        <p:spPr bwMode="auto">
          <a:xfrm>
            <a:off x="11052790" y="2362568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main</a:t>
            </a:r>
            <a:endParaRPr lang="fr-FR" dirty="0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4D0E398-743E-5947-4343-399211C41982}"/>
              </a:ext>
            </a:extLst>
          </p:cNvPr>
          <p:cNvGrpSpPr/>
          <p:nvPr/>
        </p:nvGrpSpPr>
        <p:grpSpPr bwMode="auto">
          <a:xfrm>
            <a:off x="8472264" y="1863732"/>
            <a:ext cx="1830658" cy="3964258"/>
            <a:chOff x="7036421" y="1551644"/>
            <a:chExt cx="1830658" cy="3964258"/>
          </a:xfrm>
        </p:grpSpPr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D6A80BC4-E8A1-E49F-CAAA-2F4D8104B65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8BFF13E2-9A89-A705-010B-2224CD0E01B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BCE4776B-E729-6B24-83E4-5C4E019918BF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29" name="Connecteur droit avec flèche 28">
                <a:extLst>
                  <a:ext uri="{FF2B5EF4-FFF2-40B4-BE49-F238E27FC236}">
                    <a16:creationId xmlns:a16="http://schemas.microsoft.com/office/drawing/2014/main" id="{EBBE16D7-A447-B405-654A-945563A7CAB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41CE2666-0864-6C8C-140B-A625AB20683A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31" name="Connecteur droit avec flèche 30">
                <a:extLst>
                  <a:ext uri="{FF2B5EF4-FFF2-40B4-BE49-F238E27FC236}">
                    <a16:creationId xmlns:a16="http://schemas.microsoft.com/office/drawing/2014/main" id="{53A56A2E-1DA5-AE3B-05A9-B4A888A1FE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B55E9D6F-AFF9-F612-144E-B59FEA47486A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/>
              </a:p>
            </p:txBody>
          </p:sp>
          <p:cxnSp>
            <p:nvCxnSpPr>
              <p:cNvPr id="33" name="Connecteur droit avec flèche 32">
                <a:extLst>
                  <a:ext uri="{FF2B5EF4-FFF2-40B4-BE49-F238E27FC236}">
                    <a16:creationId xmlns:a16="http://schemas.microsoft.com/office/drawing/2014/main" id="{AC7D9057-5B55-5EB8-3730-DD1D1A025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DB2590D3-9A01-0C24-2342-980AF8962F38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FC8B1244-A4A3-D496-5943-C88561410946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7DE8B500-B09A-D6BB-44F4-6DE0E761349B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0B27F5F5-D911-2C7E-73A9-47E2496715B1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FCF417F5-7AF4-DDD0-8C92-16999CAA7682}"/>
              </a:ext>
            </a:extLst>
          </p:cNvPr>
          <p:cNvSpPr txBox="1"/>
          <p:nvPr/>
        </p:nvSpPr>
        <p:spPr bwMode="auto">
          <a:xfrm>
            <a:off x="5776920" y="2367163"/>
            <a:ext cx="19719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</a:rPr>
              <a:t>formations-2023</a:t>
            </a:r>
            <a:endParaRPr dirty="0"/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512B26D2-D19C-F499-0AFA-48E06C88991C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2911" y="2135313"/>
            <a:ext cx="784303" cy="275063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571829E-CE12-9EFC-70EA-AFDF69CD7D6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357743" y="2047562"/>
            <a:ext cx="787041" cy="3379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026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Les </a:t>
            </a:r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commits</a:t>
            </a:r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 et les branches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22FCAAE-18CD-AEAB-1B60-293379AF54D5}"/>
              </a:ext>
            </a:extLst>
          </p:cNvPr>
          <p:cNvSpPr txBox="1"/>
          <p:nvPr/>
        </p:nvSpPr>
        <p:spPr bwMode="auto">
          <a:xfrm>
            <a:off x="9836216" y="1019738"/>
            <a:ext cx="11820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main</a:t>
            </a: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D6FD023-D3FB-4AFE-B046-EEC6921F869A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5A73B2D9-E7A5-15C8-4EE8-CEF494EA2AD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3A9E864-A8D7-7622-AA4E-94EBA253DE46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10" name="Connecteur droit avec flèche 9">
                <a:extLst>
                  <a:ext uri="{FF2B5EF4-FFF2-40B4-BE49-F238E27FC236}">
                    <a16:creationId xmlns:a16="http://schemas.microsoft.com/office/drawing/2014/main" id="{3A7014AC-2138-D3C1-D849-434722D1CE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51BA5104-6B80-7D87-A072-3F67D900ED2C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Connecteur droit avec flèche 11">
                <a:extLst>
                  <a:ext uri="{FF2B5EF4-FFF2-40B4-BE49-F238E27FC236}">
                    <a16:creationId xmlns:a16="http://schemas.microsoft.com/office/drawing/2014/main" id="{234CE9F8-970D-0357-D39F-BD976396FA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3098DAEC-58AD-B8A0-BE1D-9BAF2AEFECD9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" name="Connecteur droit avec flèche 13">
                <a:extLst>
                  <a:ext uri="{FF2B5EF4-FFF2-40B4-BE49-F238E27FC236}">
                    <a16:creationId xmlns:a16="http://schemas.microsoft.com/office/drawing/2014/main" id="{701384C0-AF41-7E1C-F1CE-6124AFFD7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7EDF7472-B0ED-9D33-F9CB-43A68C589579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DF8F10FB-E13B-74F4-AC08-1645A640B739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516457A1-E567-5D70-73E3-3531F85E8A38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114AB96-DBC9-FD0E-D261-C5ED2D2A865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44CD87F4-A367-374F-E5CC-24549E12ADE1}"/>
              </a:ext>
            </a:extLst>
          </p:cNvPr>
          <p:cNvCxnSpPr>
            <a:cxnSpLocks/>
          </p:cNvCxnSpPr>
          <p:nvPr/>
        </p:nvCxnSpPr>
        <p:spPr bwMode="auto">
          <a:xfrm flipH="1">
            <a:off x="9409215" y="1425364"/>
            <a:ext cx="451625" cy="551986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37C2A0A-4906-BF56-C352-84DF7ADE3253}"/>
              </a:ext>
            </a:extLst>
          </p:cNvPr>
          <p:cNvGrpSpPr/>
          <p:nvPr/>
        </p:nvGrpSpPr>
        <p:grpSpPr bwMode="auto">
          <a:xfrm>
            <a:off x="1457454" y="2003135"/>
            <a:ext cx="1830658" cy="3964258"/>
            <a:chOff x="1823226" y="1551644"/>
            <a:chExt cx="1830658" cy="3964258"/>
          </a:xfrm>
        </p:grpSpPr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0AEC2799-2010-FD96-5F5D-796F38E8264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159855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B3C2FAA8-B6C4-1556-01F9-768F409FCBBF}"/>
                </a:ext>
              </a:extLst>
            </p:cNvPr>
            <p:cNvGrpSpPr/>
            <p:nvPr/>
          </p:nvGrpSpPr>
          <p:grpSpPr bwMode="auto">
            <a:xfrm>
              <a:off x="3213410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24" name="Connecteur droit avec flèche 23">
                <a:extLst>
                  <a:ext uri="{FF2B5EF4-FFF2-40B4-BE49-F238E27FC236}">
                    <a16:creationId xmlns:a16="http://schemas.microsoft.com/office/drawing/2014/main" id="{EEFE37BC-C3DB-AEA9-EAA9-DEFA8A79FF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F152FB91-C2BD-5D47-8C31-A6F4E5EBA541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0E721EA6-8C7E-6709-6AE1-06B544320A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908C1F71-D456-FE3B-32C3-7CCA1A7BF254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Connecteur droit avec flèche 27">
                <a:extLst>
                  <a:ext uri="{FF2B5EF4-FFF2-40B4-BE49-F238E27FC236}">
                    <a16:creationId xmlns:a16="http://schemas.microsoft.com/office/drawing/2014/main" id="{7F9F162B-8EF9-7617-9F26-57C29C6E83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E1D1438D-A6EC-C33E-E913-038F1F864C75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ACDB1E3B-E5F2-73E9-088B-2EE686231D36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4361DC5-DD02-C407-1691-17B065BDA259}"/>
                </a:ext>
              </a:extLst>
            </p:cNvPr>
            <p:cNvSpPr/>
            <p:nvPr/>
          </p:nvSpPr>
          <p:spPr bwMode="auto">
            <a:xfrm rot="10800000">
              <a:off x="1823226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5399871" y="3947352"/>
            <a:ext cx="2053127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5174120" y="4381840"/>
            <a:ext cx="237202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On ajoute un commit</a:t>
            </a:r>
          </a:p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8AC31E4-3960-06E2-FACB-90C273767495}"/>
              </a:ext>
            </a:extLst>
          </p:cNvPr>
          <p:cNvSpPr txBox="1"/>
          <p:nvPr/>
        </p:nvSpPr>
        <p:spPr bwMode="auto">
          <a:xfrm>
            <a:off x="1286702" y="1491287"/>
            <a:ext cx="101476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main</a:t>
            </a:r>
            <a:endParaRPr lang="fr-FR" dirty="0"/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24C737F-F35D-0A40-6297-88A20F0E52E9}"/>
              </a:ext>
            </a:extLst>
          </p:cNvPr>
          <p:cNvCxnSpPr>
            <a:cxnSpLocks/>
          </p:cNvCxnSpPr>
          <p:nvPr/>
        </p:nvCxnSpPr>
        <p:spPr bwMode="auto">
          <a:xfrm>
            <a:off x="2094980" y="1788179"/>
            <a:ext cx="752658" cy="402903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060B520A-2CDE-816C-E9A9-2E264B9417F9}"/>
              </a:ext>
            </a:extLst>
          </p:cNvPr>
          <p:cNvSpPr txBox="1"/>
          <p:nvPr/>
        </p:nvSpPr>
        <p:spPr bwMode="auto">
          <a:xfrm>
            <a:off x="141494" y="2656704"/>
            <a:ext cx="19719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</a:rPr>
              <a:t>formations-2023</a:t>
            </a:r>
            <a:endParaRPr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9662939-70CB-ACEE-DD68-53CFE554C981}"/>
              </a:ext>
            </a:extLst>
          </p:cNvPr>
          <p:cNvCxnSpPr>
            <a:cxnSpLocks/>
          </p:cNvCxnSpPr>
          <p:nvPr/>
        </p:nvCxnSpPr>
        <p:spPr bwMode="auto">
          <a:xfrm>
            <a:off x="1127448" y="3043110"/>
            <a:ext cx="326289" cy="36376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ED7A9ACA-C565-9159-CC34-4CC8997EC30E}"/>
              </a:ext>
            </a:extLst>
          </p:cNvPr>
          <p:cNvSpPr txBox="1"/>
          <p:nvPr/>
        </p:nvSpPr>
        <p:spPr>
          <a:xfrm>
            <a:off x="3268627" y="5598061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1A8AB733-6B5A-F940-2912-4FEB0C365B0E}"/>
              </a:ext>
            </a:extLst>
          </p:cNvPr>
          <p:cNvSpPr txBox="1"/>
          <p:nvPr/>
        </p:nvSpPr>
        <p:spPr>
          <a:xfrm>
            <a:off x="3125575" y="3529537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6195101-8A96-35A5-B899-E70A71182BFE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B34840AE-E9E9-0D84-2982-3278E808E45B}"/>
              </a:ext>
            </a:extLst>
          </p:cNvPr>
          <p:cNvSpPr txBox="1"/>
          <p:nvPr/>
        </p:nvSpPr>
        <p:spPr>
          <a:xfrm>
            <a:off x="9421327" y="5560928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1AD5F7E-3666-0400-2C4C-9D6AB9692B7A}"/>
              </a:ext>
            </a:extLst>
          </p:cNvPr>
          <p:cNvSpPr txBox="1"/>
          <p:nvPr/>
        </p:nvSpPr>
        <p:spPr>
          <a:xfrm>
            <a:off x="9445967" y="3105834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64005EA-B030-5DFB-ED13-6126E0DFE127}"/>
              </a:ext>
            </a:extLst>
          </p:cNvPr>
          <p:cNvSpPr txBox="1"/>
          <p:nvPr/>
        </p:nvSpPr>
        <p:spPr>
          <a:xfrm>
            <a:off x="9440812" y="4398218"/>
            <a:ext cx="1735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button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BCCC025-EA43-A9B5-75DA-FC67D77B34D9}"/>
              </a:ext>
            </a:extLst>
          </p:cNvPr>
          <p:cNvSpPr txBox="1"/>
          <p:nvPr/>
        </p:nvSpPr>
        <p:spPr>
          <a:xfrm>
            <a:off x="3288112" y="4398218"/>
            <a:ext cx="1735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button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00E93726-8E91-6542-FCA7-9B3E60418496}"/>
              </a:ext>
            </a:extLst>
          </p:cNvPr>
          <p:cNvSpPr txBox="1"/>
          <p:nvPr/>
        </p:nvSpPr>
        <p:spPr>
          <a:xfrm>
            <a:off x="3291398" y="198903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BF0A933-A85A-7E94-6219-504FE0B62383}"/>
              </a:ext>
            </a:extLst>
          </p:cNvPr>
          <p:cNvSpPr txBox="1"/>
          <p:nvPr/>
        </p:nvSpPr>
        <p:spPr bwMode="auto">
          <a:xfrm>
            <a:off x="6360133" y="2611322"/>
            <a:ext cx="19719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</a:rPr>
              <a:t>formations-2023</a:t>
            </a:r>
            <a:endParaRPr dirty="0"/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AC8EDDB9-F657-7675-889A-BBFCFB1F4A42}"/>
              </a:ext>
            </a:extLst>
          </p:cNvPr>
          <p:cNvCxnSpPr>
            <a:cxnSpLocks/>
          </p:cNvCxnSpPr>
          <p:nvPr/>
        </p:nvCxnSpPr>
        <p:spPr bwMode="auto">
          <a:xfrm>
            <a:off x="7346087" y="2997728"/>
            <a:ext cx="326289" cy="36376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267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Les </a:t>
            </a:r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commits</a:t>
            </a:r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 et les branches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22FCAAE-18CD-AEAB-1B60-293379AF54D5}"/>
              </a:ext>
            </a:extLst>
          </p:cNvPr>
          <p:cNvSpPr txBox="1"/>
          <p:nvPr/>
        </p:nvSpPr>
        <p:spPr bwMode="auto">
          <a:xfrm>
            <a:off x="9836216" y="1019738"/>
            <a:ext cx="11820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main</a:t>
            </a: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D6FD023-D3FB-4AFE-B046-EEC6921F869A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2D154DBA-B5EC-6CC6-76CD-BAEC1B5D597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5A73B2D9-E7A5-15C8-4EE8-CEF494EA2AD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3A9E864-A8D7-7622-AA4E-94EBA253DE46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10" name="Connecteur droit avec flèche 9">
                <a:extLst>
                  <a:ext uri="{FF2B5EF4-FFF2-40B4-BE49-F238E27FC236}">
                    <a16:creationId xmlns:a16="http://schemas.microsoft.com/office/drawing/2014/main" id="{3A7014AC-2138-D3C1-D849-434722D1CE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51BA5104-6B80-7D87-A072-3F67D900ED2C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Connecteur droit avec flèche 11">
                <a:extLst>
                  <a:ext uri="{FF2B5EF4-FFF2-40B4-BE49-F238E27FC236}">
                    <a16:creationId xmlns:a16="http://schemas.microsoft.com/office/drawing/2014/main" id="{234CE9F8-970D-0357-D39F-BD976396FA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3098DAEC-58AD-B8A0-BE1D-9BAF2AEFECD9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" name="Connecteur droit avec flèche 13">
                <a:extLst>
                  <a:ext uri="{FF2B5EF4-FFF2-40B4-BE49-F238E27FC236}">
                    <a16:creationId xmlns:a16="http://schemas.microsoft.com/office/drawing/2014/main" id="{701384C0-AF41-7E1C-F1CE-6124AFFD7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7EDF7472-B0ED-9D33-F9CB-43A68C589579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DF8F10FB-E13B-74F4-AC08-1645A640B739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516457A1-E567-5D70-73E3-3531F85E8A38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114AB96-DBC9-FD0E-D261-C5ED2D2A865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6B9D1AE3-A609-D29D-8755-DC013D62DBB1}"/>
              </a:ext>
            </a:extLst>
          </p:cNvPr>
          <p:cNvSpPr txBox="1"/>
          <p:nvPr/>
        </p:nvSpPr>
        <p:spPr bwMode="auto">
          <a:xfrm>
            <a:off x="7342999" y="1108039"/>
            <a:ext cx="19719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</a:rPr>
              <a:t>formations-2023</a:t>
            </a:r>
            <a:endParaRPr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10E35D4-ECB8-0085-A9D5-594114C33EDD}"/>
              </a:ext>
            </a:extLst>
          </p:cNvPr>
          <p:cNvCxnSpPr>
            <a:cxnSpLocks/>
          </p:cNvCxnSpPr>
          <p:nvPr/>
        </p:nvCxnSpPr>
        <p:spPr bwMode="auto">
          <a:xfrm flipH="1">
            <a:off x="7847524" y="1474958"/>
            <a:ext cx="298412" cy="497394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44CD87F4-A367-374F-E5CC-24549E12ADE1}"/>
              </a:ext>
            </a:extLst>
          </p:cNvPr>
          <p:cNvCxnSpPr>
            <a:cxnSpLocks/>
          </p:cNvCxnSpPr>
          <p:nvPr/>
        </p:nvCxnSpPr>
        <p:spPr bwMode="auto">
          <a:xfrm flipH="1">
            <a:off x="9409215" y="1425364"/>
            <a:ext cx="451625" cy="551986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837C2A0A-4906-BF56-C352-84DF7ADE3253}"/>
              </a:ext>
            </a:extLst>
          </p:cNvPr>
          <p:cNvGrpSpPr/>
          <p:nvPr/>
        </p:nvGrpSpPr>
        <p:grpSpPr bwMode="auto">
          <a:xfrm>
            <a:off x="1457454" y="2003135"/>
            <a:ext cx="1830658" cy="3964258"/>
            <a:chOff x="1823226" y="1551644"/>
            <a:chExt cx="1830658" cy="3964258"/>
          </a:xfrm>
        </p:grpSpPr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0AEC2799-2010-FD96-5F5D-796F38E8264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159855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B3C2FAA8-B6C4-1556-01F9-768F409FCBBF}"/>
                </a:ext>
              </a:extLst>
            </p:cNvPr>
            <p:cNvGrpSpPr/>
            <p:nvPr/>
          </p:nvGrpSpPr>
          <p:grpSpPr bwMode="auto">
            <a:xfrm>
              <a:off x="3213410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24" name="Connecteur droit avec flèche 23">
                <a:extLst>
                  <a:ext uri="{FF2B5EF4-FFF2-40B4-BE49-F238E27FC236}">
                    <a16:creationId xmlns:a16="http://schemas.microsoft.com/office/drawing/2014/main" id="{EEFE37BC-C3DB-AEA9-EAA9-DEFA8A79FF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F152FB91-C2BD-5D47-8C31-A6F4E5EBA541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0E721EA6-8C7E-6709-6AE1-06B544320A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908C1F71-D456-FE3B-32C3-7CCA1A7BF254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Connecteur droit avec flèche 27">
                <a:extLst>
                  <a:ext uri="{FF2B5EF4-FFF2-40B4-BE49-F238E27FC236}">
                    <a16:creationId xmlns:a16="http://schemas.microsoft.com/office/drawing/2014/main" id="{7F9F162B-8EF9-7617-9F26-57C29C6E83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E1D1438D-A6EC-C33E-E913-038F1F864C75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ACDB1E3B-E5F2-73E9-088B-2EE686231D36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4361DC5-DD02-C407-1691-17B065BDA259}"/>
                </a:ext>
              </a:extLst>
            </p:cNvPr>
            <p:cNvSpPr/>
            <p:nvPr/>
          </p:nvSpPr>
          <p:spPr bwMode="auto">
            <a:xfrm rot="10800000">
              <a:off x="1823226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98AC31E4-3960-06E2-FACB-90C273767495}"/>
              </a:ext>
            </a:extLst>
          </p:cNvPr>
          <p:cNvSpPr txBox="1"/>
          <p:nvPr/>
        </p:nvSpPr>
        <p:spPr bwMode="auto">
          <a:xfrm>
            <a:off x="1286702" y="1491287"/>
            <a:ext cx="101476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main</a:t>
            </a:r>
            <a:endParaRPr lang="fr-FR" dirty="0"/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24C737F-F35D-0A40-6297-88A20F0E52E9}"/>
              </a:ext>
            </a:extLst>
          </p:cNvPr>
          <p:cNvCxnSpPr>
            <a:cxnSpLocks/>
          </p:cNvCxnSpPr>
          <p:nvPr/>
        </p:nvCxnSpPr>
        <p:spPr bwMode="auto">
          <a:xfrm>
            <a:off x="2094980" y="1788179"/>
            <a:ext cx="752658" cy="402903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060B520A-2CDE-816C-E9A9-2E264B9417F9}"/>
              </a:ext>
            </a:extLst>
          </p:cNvPr>
          <p:cNvSpPr txBox="1"/>
          <p:nvPr/>
        </p:nvSpPr>
        <p:spPr bwMode="auto">
          <a:xfrm>
            <a:off x="141494" y="2656704"/>
            <a:ext cx="19719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</a:rPr>
              <a:t>formations-2023</a:t>
            </a:r>
            <a:endParaRPr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9662939-70CB-ACEE-DD68-53CFE554C981}"/>
              </a:ext>
            </a:extLst>
          </p:cNvPr>
          <p:cNvCxnSpPr>
            <a:cxnSpLocks/>
          </p:cNvCxnSpPr>
          <p:nvPr/>
        </p:nvCxnSpPr>
        <p:spPr bwMode="auto">
          <a:xfrm>
            <a:off x="1127448" y="3043110"/>
            <a:ext cx="326289" cy="363767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1A39FF6A-A18A-67FB-692A-224E509A9AEC}"/>
              </a:ext>
            </a:extLst>
          </p:cNvPr>
          <p:cNvSpPr txBox="1"/>
          <p:nvPr/>
        </p:nvSpPr>
        <p:spPr>
          <a:xfrm>
            <a:off x="6350632" y="2063014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ED7A9ACA-C565-9159-CC34-4CC8997EC30E}"/>
              </a:ext>
            </a:extLst>
          </p:cNvPr>
          <p:cNvSpPr txBox="1"/>
          <p:nvPr/>
        </p:nvSpPr>
        <p:spPr>
          <a:xfrm>
            <a:off x="3268627" y="5598061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1A8AB733-6B5A-F940-2912-4FEB0C365B0E}"/>
              </a:ext>
            </a:extLst>
          </p:cNvPr>
          <p:cNvSpPr txBox="1"/>
          <p:nvPr/>
        </p:nvSpPr>
        <p:spPr>
          <a:xfrm>
            <a:off x="3125575" y="3529537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6195101-8A96-35A5-B899-E70A71182BFE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B34840AE-E9E9-0D84-2982-3278E808E45B}"/>
              </a:ext>
            </a:extLst>
          </p:cNvPr>
          <p:cNvSpPr txBox="1"/>
          <p:nvPr/>
        </p:nvSpPr>
        <p:spPr>
          <a:xfrm>
            <a:off x="9421327" y="5560928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11AD5F7E-3666-0400-2C4C-9D6AB9692B7A}"/>
              </a:ext>
            </a:extLst>
          </p:cNvPr>
          <p:cNvSpPr txBox="1"/>
          <p:nvPr/>
        </p:nvSpPr>
        <p:spPr>
          <a:xfrm>
            <a:off x="9445967" y="3105834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64005EA-B030-5DFB-ED13-6126E0DFE127}"/>
              </a:ext>
            </a:extLst>
          </p:cNvPr>
          <p:cNvSpPr txBox="1"/>
          <p:nvPr/>
        </p:nvSpPr>
        <p:spPr>
          <a:xfrm>
            <a:off x="9440812" y="4398218"/>
            <a:ext cx="1735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button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BCCC025-EA43-A9B5-75DA-FC67D77B34D9}"/>
              </a:ext>
            </a:extLst>
          </p:cNvPr>
          <p:cNvSpPr txBox="1"/>
          <p:nvPr/>
        </p:nvSpPr>
        <p:spPr>
          <a:xfrm>
            <a:off x="3288112" y="4398218"/>
            <a:ext cx="1735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button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00E93726-8E91-6542-FCA7-9B3E60418496}"/>
              </a:ext>
            </a:extLst>
          </p:cNvPr>
          <p:cNvSpPr txBox="1"/>
          <p:nvPr/>
        </p:nvSpPr>
        <p:spPr>
          <a:xfrm>
            <a:off x="3291398" y="198903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37" name="Flèche : droite 36">
            <a:extLst>
              <a:ext uri="{FF2B5EF4-FFF2-40B4-BE49-F238E27FC236}">
                <a16:creationId xmlns:a16="http://schemas.microsoft.com/office/drawing/2014/main" id="{335CCBB5-59B2-7F8E-3C86-3897BAFA2422}"/>
              </a:ext>
            </a:extLst>
          </p:cNvPr>
          <p:cNvSpPr/>
          <p:nvPr/>
        </p:nvSpPr>
        <p:spPr bwMode="auto">
          <a:xfrm>
            <a:off x="5399871" y="3947352"/>
            <a:ext cx="2053127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6F17667-9492-3617-D6DD-2CBFC1F2C51F}"/>
              </a:ext>
            </a:extLst>
          </p:cNvPr>
          <p:cNvSpPr txBox="1"/>
          <p:nvPr/>
        </p:nvSpPr>
        <p:spPr bwMode="auto">
          <a:xfrm>
            <a:off x="5174120" y="4381840"/>
            <a:ext cx="237202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On ajoute un commit</a:t>
            </a:r>
          </a:p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</p:spTree>
    <p:extLst>
      <p:ext uri="{BB962C8B-B14F-4D97-AF65-F5344CB8AC3E}">
        <p14:creationId xmlns:p14="http://schemas.microsoft.com/office/powerpoint/2010/main" val="1309974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Fusionner des branches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merge formations-2023</a:t>
            </a:r>
          </a:p>
          <a:p>
            <a:pPr algn="ctr">
              <a:defRPr/>
            </a:pP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(sur main)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48706" y="2240028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C0845DF5-A0CA-01D4-8F8C-CC1DCAAEEF61}"/>
              </a:ext>
            </a:extLst>
          </p:cNvPr>
          <p:cNvSpPr txBox="1"/>
          <p:nvPr/>
        </p:nvSpPr>
        <p:spPr>
          <a:xfrm>
            <a:off x="3189560" y="219019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2E7C09B0-B533-2516-91B3-574637CCC15F}"/>
              </a:ext>
            </a:extLst>
          </p:cNvPr>
          <p:cNvSpPr txBox="1"/>
          <p:nvPr/>
        </p:nvSpPr>
        <p:spPr>
          <a:xfrm>
            <a:off x="3119401" y="5737942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1A980EFC-339F-796F-9B79-BF9E601392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85" name="ZoneTexte 84">
            <a:extLst>
              <a:ext uri="{FF2B5EF4-FFF2-40B4-BE49-F238E27FC236}">
                <a16:creationId xmlns:a16="http://schemas.microsoft.com/office/drawing/2014/main" id="{850F4A80-0FEA-4F29-98EF-9CB99DF6BB19}"/>
              </a:ext>
            </a:extLst>
          </p:cNvPr>
          <p:cNvSpPr txBox="1"/>
          <p:nvPr/>
        </p:nvSpPr>
        <p:spPr>
          <a:xfrm>
            <a:off x="6350632" y="2063014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17B7B65E-0C44-4802-9EA1-3678B0E63B64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31A2E8A8-AED9-B9FE-A33C-564077A475A6}"/>
              </a:ext>
            </a:extLst>
          </p:cNvPr>
          <p:cNvSpPr txBox="1"/>
          <p:nvPr/>
        </p:nvSpPr>
        <p:spPr>
          <a:xfrm>
            <a:off x="9421327" y="5560928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</p:spTree>
    <p:extLst>
      <p:ext uri="{BB962C8B-B14F-4D97-AF65-F5344CB8AC3E}">
        <p14:creationId xmlns:p14="http://schemas.microsoft.com/office/powerpoint/2010/main" val="3103991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Fusionner des branches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merge formations-2023</a:t>
            </a:r>
          </a:p>
          <a:p>
            <a:pPr algn="ctr">
              <a:defRPr/>
            </a:pP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(sur main)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A931A455-97D5-9A3B-32AC-CFDDF6EA8C9D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9249849" y="1079481"/>
            <a:ext cx="5576" cy="92368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F0F52761-BC8D-B68A-DC11-61E0697C529B}"/>
              </a:ext>
            </a:extLst>
          </p:cNvPr>
          <p:cNvCxnSpPr>
            <a:cxnSpLocks/>
            <a:stCxn id="77" idx="3"/>
          </p:cNvCxnSpPr>
          <p:nvPr/>
        </p:nvCxnSpPr>
        <p:spPr bwMode="auto">
          <a:xfrm flipV="1">
            <a:off x="7940934" y="1005140"/>
            <a:ext cx="1100759" cy="105379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38">
            <a:extLst>
              <a:ext uri="{FF2B5EF4-FFF2-40B4-BE49-F238E27FC236}">
                <a16:creationId xmlns:a16="http://schemas.microsoft.com/office/drawing/2014/main" id="{114EA8A1-3BFC-777E-9B35-71E8C77F00FA}"/>
              </a:ext>
            </a:extLst>
          </p:cNvPr>
          <p:cNvSpPr/>
          <p:nvPr/>
        </p:nvSpPr>
        <p:spPr bwMode="auto">
          <a:xfrm rot="10800000">
            <a:off x="9061904" y="700106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1B13961-D798-EEEA-0F79-CEBCFD598DCC}"/>
              </a:ext>
            </a:extLst>
          </p:cNvPr>
          <p:cNvSpPr txBox="1"/>
          <p:nvPr/>
        </p:nvSpPr>
        <p:spPr>
          <a:xfrm>
            <a:off x="9366897" y="1020555"/>
            <a:ext cx="1986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Roboto" panose="02000000000000000000" pitchFamily="2" charset="0"/>
                <a:ea typeface="Roboto" panose="02000000000000000000" pitchFamily="2" charset="0"/>
              </a:rPr>
              <a:t>« merge </a:t>
            </a:r>
            <a:r>
              <a:rPr lang="fr-FR" sz="1600" dirty="0" err="1">
                <a:latin typeface="Roboto" panose="02000000000000000000" pitchFamily="2" charset="0"/>
                <a:ea typeface="Roboto" panose="02000000000000000000" pitchFamily="2" charset="0"/>
              </a:rPr>
              <a:t>branch</a:t>
            </a:r>
            <a:r>
              <a:rPr lang="fr-FR" sz="1600" dirty="0">
                <a:latin typeface="Roboto" panose="02000000000000000000" pitchFamily="2" charset="0"/>
                <a:ea typeface="Roboto" panose="02000000000000000000" pitchFamily="2" charset="0"/>
              </a:rPr>
              <a:t> ‘formations-2023’ </a:t>
            </a:r>
            <a:r>
              <a:rPr lang="fr-FR" sz="1600" dirty="0" err="1">
                <a:latin typeface="Roboto" panose="02000000000000000000" pitchFamily="2" charset="0"/>
                <a:ea typeface="Roboto" panose="02000000000000000000" pitchFamily="2" charset="0"/>
              </a:rPr>
              <a:t>into</a:t>
            </a:r>
            <a:r>
              <a:rPr lang="fr-FR" sz="1600" dirty="0">
                <a:latin typeface="Roboto" panose="02000000000000000000" pitchFamily="2" charset="0"/>
                <a:ea typeface="Roboto" panose="02000000000000000000" pitchFamily="2" charset="0"/>
              </a:rPr>
              <a:t> ‘main’ »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48706" y="2240028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C0845DF5-A0CA-01D4-8F8C-CC1DCAAEEF61}"/>
              </a:ext>
            </a:extLst>
          </p:cNvPr>
          <p:cNvSpPr txBox="1"/>
          <p:nvPr/>
        </p:nvSpPr>
        <p:spPr>
          <a:xfrm>
            <a:off x="3189560" y="219019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2E7C09B0-B533-2516-91B3-574637CCC15F}"/>
              </a:ext>
            </a:extLst>
          </p:cNvPr>
          <p:cNvSpPr txBox="1"/>
          <p:nvPr/>
        </p:nvSpPr>
        <p:spPr>
          <a:xfrm>
            <a:off x="3119401" y="5737942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1A980EFC-339F-796F-9B79-BF9E601392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85" name="ZoneTexte 84">
            <a:extLst>
              <a:ext uri="{FF2B5EF4-FFF2-40B4-BE49-F238E27FC236}">
                <a16:creationId xmlns:a16="http://schemas.microsoft.com/office/drawing/2014/main" id="{850F4A80-0FEA-4F29-98EF-9CB99DF6BB19}"/>
              </a:ext>
            </a:extLst>
          </p:cNvPr>
          <p:cNvSpPr txBox="1"/>
          <p:nvPr/>
        </p:nvSpPr>
        <p:spPr>
          <a:xfrm>
            <a:off x="6350632" y="2063014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17B7B65E-0C44-4802-9EA1-3678B0E63B64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31A2E8A8-AED9-B9FE-A33C-564077A475A6}"/>
              </a:ext>
            </a:extLst>
          </p:cNvPr>
          <p:cNvSpPr txBox="1"/>
          <p:nvPr/>
        </p:nvSpPr>
        <p:spPr>
          <a:xfrm>
            <a:off x="9421327" y="5560928"/>
            <a:ext cx="2003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Initial commit »</a:t>
            </a:r>
          </a:p>
        </p:txBody>
      </p:sp>
    </p:spTree>
    <p:extLst>
      <p:ext uri="{BB962C8B-B14F-4D97-AF65-F5344CB8AC3E}">
        <p14:creationId xmlns:p14="http://schemas.microsoft.com/office/powerpoint/2010/main" val="1115658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832CEF-6702-BD56-02B3-7D8A15E5B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Merge </a:t>
            </a:r>
            <a:r>
              <a:rPr lang="fr-FR" dirty="0" err="1">
                <a:solidFill>
                  <a:schemeClr val="accent2"/>
                </a:solidFill>
              </a:rPr>
              <a:t>Request</a:t>
            </a:r>
            <a:r>
              <a:rPr lang="fr-FR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A72914-C242-F030-1EB3-BA0791BA4EF7}"/>
              </a:ext>
            </a:extLst>
          </p:cNvPr>
          <p:cNvSpPr txBox="1">
            <a:spLocks/>
          </p:cNvSpPr>
          <p:nvPr/>
        </p:nvSpPr>
        <p:spPr bwMode="auto">
          <a:xfrm>
            <a:off x="385968" y="1956432"/>
            <a:ext cx="10968405" cy="14654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354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Font typeface="Arial"/>
              <a:buNone/>
              <a:defRPr sz="2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1pPr>
            <a:lvl2pPr marL="457178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20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2pPr>
            <a:lvl3pPr marL="914354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8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3pPr>
            <a:lvl4pPr marL="1371532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6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4pPr>
            <a:lvl5pPr marL="1828709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5pPr>
            <a:lvl6pPr marL="2514474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800" b="1" dirty="0">
                <a:solidFill>
                  <a:schemeClr val="accent2"/>
                </a:solidFill>
                <a:latin typeface="Roboto"/>
                <a:ea typeface="Roboto"/>
              </a:rPr>
              <a:t>Convention</a:t>
            </a:r>
            <a:r>
              <a:rPr lang="fr-FR" sz="2800" b="1" dirty="0">
                <a:solidFill>
                  <a:srgbClr val="182F8C"/>
                </a:solidFill>
                <a:latin typeface="Roboto"/>
                <a:ea typeface="Roboto"/>
              </a:rPr>
              <a:t> </a:t>
            </a:r>
            <a:r>
              <a:rPr lang="fr-FR" sz="2800" dirty="0">
                <a:latin typeface="Roboto Light"/>
                <a:ea typeface="Roboto Light"/>
              </a:rPr>
              <a:t>pour ajouter du code dans master</a:t>
            </a:r>
            <a:endParaRPr lang="fr-FR" dirty="0"/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E5826E9A-F0D2-5681-BF87-84FDC0157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8852" y="2996952"/>
            <a:ext cx="10874296" cy="271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7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A1F03E-85DF-30EB-6ADE-F4584439E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Installation de Git 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83ADB41-7553-CD55-930B-A4439D84B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1628800"/>
            <a:ext cx="10008739" cy="456086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latin typeface="roboto light"/>
                <a:ea typeface="Roboto Thin"/>
              </a:rPr>
              <a:t>Sur </a:t>
            </a:r>
            <a:r>
              <a:rPr lang="fr-FR" sz="32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Windows</a:t>
            </a:r>
            <a:r>
              <a:rPr lang="fr-FR" sz="2400" dirty="0">
                <a:latin typeface="roboto light"/>
                <a:ea typeface="Roboto Thin"/>
              </a:rPr>
              <a:t> 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https://gitforwindows.org/</a:t>
            </a:r>
            <a:endParaRPr lang="fr-FR" sz="2400" i="1" dirty="0">
              <a:solidFill>
                <a:schemeClr val="accent2"/>
              </a:solidFill>
              <a:latin typeface="Roboto Thin"/>
              <a:ea typeface="Roboto Thin"/>
              <a:cs typeface="Roboto Ligh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endParaRPr lang="fr-FR" sz="2400" dirty="0">
              <a:latin typeface="Roboto Light"/>
              <a:ea typeface="Roboto Light"/>
              <a:cs typeface="Roboto Ligh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latin typeface="Roboto Light"/>
                <a:ea typeface="Roboto Light"/>
                <a:cs typeface="Roboto Light"/>
              </a:rPr>
              <a:t>Sur </a:t>
            </a:r>
            <a:r>
              <a:rPr lang="fr-FR" sz="32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 Light"/>
              </a:rPr>
              <a:t>Mac</a:t>
            </a:r>
            <a:r>
              <a:rPr lang="fr-FR" sz="2400" dirty="0">
                <a:latin typeface="Roboto Light"/>
                <a:ea typeface="Roboto Light"/>
                <a:cs typeface="Roboto Light"/>
              </a:rPr>
              <a:t> Déjà installé sinon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brew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install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git</a:t>
            </a:r>
            <a:endParaRPr lang="fr-FR" sz="2400" i="1" dirty="0">
              <a:solidFill>
                <a:schemeClr val="accent2"/>
              </a:solidFill>
              <a:latin typeface="Roboto Thin"/>
              <a:ea typeface="Roboto Thin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endParaRPr lang="fr-FR" sz="2400" dirty="0">
              <a:solidFill>
                <a:srgbClr val="2B2B2B"/>
              </a:solidFill>
              <a:latin typeface="roboto light"/>
              <a:ea typeface="Roboto Light"/>
              <a:cs typeface="Roboto Ligh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latin typeface="Roboto Light"/>
                <a:ea typeface="Roboto Light"/>
                <a:cs typeface="Roboto Light"/>
              </a:rPr>
              <a:t>Sur </a:t>
            </a:r>
            <a:r>
              <a:rPr lang="fr-FR" sz="32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 Light"/>
              </a:rPr>
              <a:t>Linux</a:t>
            </a:r>
            <a:r>
              <a:rPr lang="fr-FR" sz="2400" dirty="0">
                <a:latin typeface="Roboto Light"/>
                <a:ea typeface="Roboto Light"/>
                <a:cs typeface="Roboto Light"/>
              </a:rPr>
              <a:t> Déjà installé sinon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sudo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apt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update &amp;&amp;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sudo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apt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</a:t>
            </a:r>
            <a:r>
              <a:rPr lang="fr-FR" sz="2400" b="1" dirty="0" err="1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install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 git</a:t>
            </a:r>
            <a:endParaRPr lang="fr-FR" sz="2400" dirty="0">
              <a:solidFill>
                <a:schemeClr val="accent2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915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199F8-C41B-7EA6-6D82-37E2997C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 rebase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56F6C5-D81E-6B3D-9598-89ED215FF7FD}"/>
              </a:ext>
            </a:extLst>
          </p:cNvPr>
          <p:cNvSpPr txBox="1">
            <a:spLocks/>
          </p:cNvSpPr>
          <p:nvPr/>
        </p:nvSpPr>
        <p:spPr bwMode="auto">
          <a:xfrm>
            <a:off x="838200" y="1635842"/>
            <a:ext cx="5725886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354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Font typeface="Arial"/>
              <a:buNone/>
              <a:defRPr sz="2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1pPr>
            <a:lvl2pPr marL="457178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20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2pPr>
            <a:lvl3pPr marL="914354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8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3pPr>
            <a:lvl4pPr marL="1371532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6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4pPr>
            <a:lvl5pPr marL="1828709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5pPr>
            <a:lvl6pPr marL="2514474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dirty="0">
                <a:latin typeface="Roboto Light"/>
                <a:ea typeface="Roboto Light"/>
                <a:cs typeface="Roboto Light"/>
              </a:rPr>
              <a:t>Refaire les modifications à partir de la dernière version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dirty="0">
                <a:latin typeface="Roboto Light"/>
                <a:ea typeface="Roboto Light"/>
                <a:cs typeface="Roboto Light"/>
              </a:rPr>
              <a:t>Objectif : éviter les trop grandes divergences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git rebase main</a:t>
            </a: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(sur formations-2023)</a:t>
            </a:r>
            <a:endParaRPr lang="fr-FR" sz="2400" dirty="0">
              <a:solidFill>
                <a:schemeClr val="accent2"/>
              </a:solidFill>
              <a:latin typeface="Roboto Light"/>
              <a:ea typeface="Roboto Light"/>
              <a:cs typeface="Roboto Ligh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endParaRPr lang="fr-FR" dirty="0">
              <a:solidFill>
                <a:schemeClr val="accent2"/>
              </a:solidFill>
              <a:latin typeface="Roboto Light"/>
              <a:ea typeface="Roboto Light"/>
              <a:cs typeface="Roboto Light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57B74C1-9D6F-2B6C-6225-AD652125056E}"/>
              </a:ext>
            </a:extLst>
          </p:cNvPr>
          <p:cNvCxnSpPr>
            <a:cxnSpLocks/>
          </p:cNvCxnSpPr>
          <p:nvPr/>
        </p:nvCxnSpPr>
        <p:spPr bwMode="auto">
          <a:xfrm>
            <a:off x="4439816" y="6237312"/>
            <a:ext cx="741682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01AD5029-679A-036F-E285-AB10A844E684}"/>
              </a:ext>
            </a:extLst>
          </p:cNvPr>
          <p:cNvSpPr/>
          <p:nvPr/>
        </p:nvSpPr>
        <p:spPr bwMode="auto">
          <a:xfrm rot="10800000">
            <a:off x="4945111" y="603465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66631C-0117-BB1E-E2C7-83A85F30D3FE}"/>
              </a:ext>
            </a:extLst>
          </p:cNvPr>
          <p:cNvSpPr/>
          <p:nvPr/>
        </p:nvSpPr>
        <p:spPr bwMode="auto">
          <a:xfrm rot="10800000">
            <a:off x="6593406" y="604041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42FCE2F-FDA0-5F73-BD17-C826440056C1}"/>
              </a:ext>
            </a:extLst>
          </p:cNvPr>
          <p:cNvSpPr/>
          <p:nvPr/>
        </p:nvSpPr>
        <p:spPr bwMode="auto">
          <a:xfrm rot="10800000">
            <a:off x="8148228" y="604681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A7B2257-E7BF-BFF9-418D-94AA906E6305}"/>
              </a:ext>
            </a:extLst>
          </p:cNvPr>
          <p:cNvSpPr/>
          <p:nvPr/>
        </p:nvSpPr>
        <p:spPr bwMode="auto">
          <a:xfrm rot="10800000">
            <a:off x="9410952" y="605047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358A7C7-D602-9DA3-58D5-B68FE9C42E27}"/>
              </a:ext>
            </a:extLst>
          </p:cNvPr>
          <p:cNvSpPr txBox="1"/>
          <p:nvPr/>
        </p:nvSpPr>
        <p:spPr>
          <a:xfrm>
            <a:off x="10895174" y="6275687"/>
            <a:ext cx="961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main</a:t>
            </a: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CC9E6AEF-4C57-4F42-D818-0A962073B156}"/>
              </a:ext>
            </a:extLst>
          </p:cNvPr>
          <p:cNvCxnSpPr>
            <a:cxnSpLocks/>
          </p:cNvCxnSpPr>
          <p:nvPr/>
        </p:nvCxnSpPr>
        <p:spPr bwMode="auto">
          <a:xfrm flipV="1">
            <a:off x="5198776" y="5476005"/>
            <a:ext cx="384326" cy="54006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>
            <a:extLst>
              <a:ext uri="{FF2B5EF4-FFF2-40B4-BE49-F238E27FC236}">
                <a16:creationId xmlns:a16="http://schemas.microsoft.com/office/drawing/2014/main" id="{7FBEA7F4-7023-1479-A5E4-ACFE820AC97E}"/>
              </a:ext>
            </a:extLst>
          </p:cNvPr>
          <p:cNvSpPr/>
          <p:nvPr/>
        </p:nvSpPr>
        <p:spPr bwMode="auto">
          <a:xfrm rot="10800000">
            <a:off x="5541448" y="5122095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2890820F-9385-BF37-6C9C-F3525A290727}"/>
              </a:ext>
            </a:extLst>
          </p:cNvPr>
          <p:cNvSpPr/>
          <p:nvPr/>
        </p:nvSpPr>
        <p:spPr bwMode="auto">
          <a:xfrm rot="10800000">
            <a:off x="6302612" y="5083996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E671DCE5-4B68-FE76-2556-70D2E965434C}"/>
              </a:ext>
            </a:extLst>
          </p:cNvPr>
          <p:cNvCxnSpPr>
            <a:cxnSpLocks/>
          </p:cNvCxnSpPr>
          <p:nvPr/>
        </p:nvCxnSpPr>
        <p:spPr bwMode="auto">
          <a:xfrm>
            <a:off x="6527720" y="5261620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lipse 50">
            <a:extLst>
              <a:ext uri="{FF2B5EF4-FFF2-40B4-BE49-F238E27FC236}">
                <a16:creationId xmlns:a16="http://schemas.microsoft.com/office/drawing/2014/main" id="{4AEC36FB-481D-6542-C03A-04E838994657}"/>
              </a:ext>
            </a:extLst>
          </p:cNvPr>
          <p:cNvSpPr/>
          <p:nvPr/>
        </p:nvSpPr>
        <p:spPr bwMode="auto">
          <a:xfrm rot="10800000">
            <a:off x="7062519" y="5071120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67266A42-2252-5551-ADE4-5B3794DE29EE}"/>
              </a:ext>
            </a:extLst>
          </p:cNvPr>
          <p:cNvCxnSpPr>
            <a:cxnSpLocks/>
          </p:cNvCxnSpPr>
          <p:nvPr/>
        </p:nvCxnSpPr>
        <p:spPr bwMode="auto">
          <a:xfrm>
            <a:off x="5790742" y="5297159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F109F52E-E4CF-20D7-F483-631967256907}"/>
              </a:ext>
            </a:extLst>
          </p:cNvPr>
          <p:cNvSpPr txBox="1"/>
          <p:nvPr/>
        </p:nvSpPr>
        <p:spPr>
          <a:xfrm>
            <a:off x="5091509" y="4662704"/>
            <a:ext cx="206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formations-2023</a:t>
            </a:r>
          </a:p>
        </p:txBody>
      </p:sp>
    </p:spTree>
    <p:extLst>
      <p:ext uri="{BB962C8B-B14F-4D97-AF65-F5344CB8AC3E}">
        <p14:creationId xmlns:p14="http://schemas.microsoft.com/office/powerpoint/2010/main" val="2500299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199F8-C41B-7EA6-6D82-37E2997C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 rebase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56F6C5-D81E-6B3D-9598-89ED215FF7FD}"/>
              </a:ext>
            </a:extLst>
          </p:cNvPr>
          <p:cNvSpPr txBox="1">
            <a:spLocks/>
          </p:cNvSpPr>
          <p:nvPr/>
        </p:nvSpPr>
        <p:spPr bwMode="auto">
          <a:xfrm>
            <a:off x="838200" y="1635842"/>
            <a:ext cx="5725886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354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Font typeface="Arial"/>
              <a:buNone/>
              <a:defRPr sz="2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1pPr>
            <a:lvl2pPr marL="457178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20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2pPr>
            <a:lvl3pPr marL="914354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8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3pPr>
            <a:lvl4pPr marL="1371532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6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4pPr>
            <a:lvl5pPr marL="1828709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5pPr>
            <a:lvl6pPr marL="2514474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dirty="0">
                <a:latin typeface="Roboto Light"/>
                <a:ea typeface="Roboto Light"/>
                <a:cs typeface="Roboto Light"/>
              </a:rPr>
              <a:t>Refaire les modifications à partir de la dernière version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dirty="0">
                <a:latin typeface="Roboto Light"/>
                <a:ea typeface="Roboto Light"/>
                <a:cs typeface="Roboto Light"/>
              </a:rPr>
              <a:t>Objectif : éviter les trop grandes divergences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git rebase main</a:t>
            </a: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(sur formations-2023)</a:t>
            </a:r>
            <a:endParaRPr lang="fr-FR" sz="2400" dirty="0">
              <a:solidFill>
                <a:schemeClr val="accent2"/>
              </a:solidFill>
              <a:latin typeface="Roboto Light"/>
              <a:ea typeface="Roboto Light"/>
              <a:cs typeface="Roboto Light"/>
            </a:endParaRP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endParaRPr lang="fr-FR" dirty="0">
              <a:solidFill>
                <a:schemeClr val="accent2"/>
              </a:solidFill>
              <a:latin typeface="Roboto Light"/>
              <a:ea typeface="Roboto Light"/>
              <a:cs typeface="Roboto Light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57B74C1-9D6F-2B6C-6225-AD652125056E}"/>
              </a:ext>
            </a:extLst>
          </p:cNvPr>
          <p:cNvCxnSpPr>
            <a:cxnSpLocks/>
          </p:cNvCxnSpPr>
          <p:nvPr/>
        </p:nvCxnSpPr>
        <p:spPr bwMode="auto">
          <a:xfrm>
            <a:off x="4439816" y="6237312"/>
            <a:ext cx="741682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01AD5029-679A-036F-E285-AB10A844E684}"/>
              </a:ext>
            </a:extLst>
          </p:cNvPr>
          <p:cNvSpPr/>
          <p:nvPr/>
        </p:nvSpPr>
        <p:spPr bwMode="auto">
          <a:xfrm rot="10800000">
            <a:off x="4945111" y="603465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66631C-0117-BB1E-E2C7-83A85F30D3FE}"/>
              </a:ext>
            </a:extLst>
          </p:cNvPr>
          <p:cNvSpPr/>
          <p:nvPr/>
        </p:nvSpPr>
        <p:spPr bwMode="auto">
          <a:xfrm rot="10800000">
            <a:off x="6593406" y="604041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42FCE2F-FDA0-5F73-BD17-C826440056C1}"/>
              </a:ext>
            </a:extLst>
          </p:cNvPr>
          <p:cNvSpPr/>
          <p:nvPr/>
        </p:nvSpPr>
        <p:spPr bwMode="auto">
          <a:xfrm rot="10800000">
            <a:off x="8148228" y="604681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A7B2257-E7BF-BFF9-418D-94AA906E6305}"/>
              </a:ext>
            </a:extLst>
          </p:cNvPr>
          <p:cNvSpPr/>
          <p:nvPr/>
        </p:nvSpPr>
        <p:spPr bwMode="auto">
          <a:xfrm rot="10800000">
            <a:off x="9410952" y="605047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079D381-FF21-A98E-D512-44622971758D}"/>
              </a:ext>
            </a:extLst>
          </p:cNvPr>
          <p:cNvCxnSpPr>
            <a:cxnSpLocks/>
          </p:cNvCxnSpPr>
          <p:nvPr/>
        </p:nvCxnSpPr>
        <p:spPr bwMode="auto">
          <a:xfrm flipV="1">
            <a:off x="5207618" y="5474212"/>
            <a:ext cx="384326" cy="540060"/>
          </a:xfrm>
          <a:prstGeom prst="straightConnector1">
            <a:avLst/>
          </a:prstGeom>
          <a:ln w="28575">
            <a:solidFill>
              <a:schemeClr val="accent1">
                <a:alpha val="36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7443B49-015D-5495-EEC8-D7F7C4E645BE}"/>
              </a:ext>
            </a:extLst>
          </p:cNvPr>
          <p:cNvCxnSpPr>
            <a:cxnSpLocks/>
          </p:cNvCxnSpPr>
          <p:nvPr/>
        </p:nvCxnSpPr>
        <p:spPr bwMode="auto">
          <a:xfrm flipV="1">
            <a:off x="9658797" y="5471958"/>
            <a:ext cx="384326" cy="54006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BAD65678-B5C7-112D-5464-01DD602C11AA}"/>
              </a:ext>
            </a:extLst>
          </p:cNvPr>
          <p:cNvSpPr/>
          <p:nvPr/>
        </p:nvSpPr>
        <p:spPr bwMode="auto">
          <a:xfrm rot="10800000">
            <a:off x="10001469" y="5118048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B14BBF6-131D-4C41-3110-E67EDA55AC59}"/>
              </a:ext>
            </a:extLst>
          </p:cNvPr>
          <p:cNvSpPr/>
          <p:nvPr/>
        </p:nvSpPr>
        <p:spPr bwMode="auto">
          <a:xfrm rot="10800000">
            <a:off x="10762633" y="5079949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A957B18-69C4-136E-73E8-DA4C351CFE6F}"/>
              </a:ext>
            </a:extLst>
          </p:cNvPr>
          <p:cNvCxnSpPr>
            <a:cxnSpLocks/>
          </p:cNvCxnSpPr>
          <p:nvPr/>
        </p:nvCxnSpPr>
        <p:spPr bwMode="auto">
          <a:xfrm>
            <a:off x="10987741" y="5257573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97D3DDB0-9650-2711-D3FB-E4D3F7B05CB1}"/>
              </a:ext>
            </a:extLst>
          </p:cNvPr>
          <p:cNvSpPr/>
          <p:nvPr/>
        </p:nvSpPr>
        <p:spPr bwMode="auto">
          <a:xfrm rot="10800000">
            <a:off x="11522540" y="506707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BC5E1883-718D-BAFE-BD34-E58BC2907871}"/>
              </a:ext>
            </a:extLst>
          </p:cNvPr>
          <p:cNvSpPr/>
          <p:nvPr/>
        </p:nvSpPr>
        <p:spPr>
          <a:xfrm rot="18891186">
            <a:off x="6761434" y="4399095"/>
            <a:ext cx="3432048" cy="340637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riangle isocèle 34">
            <a:extLst>
              <a:ext uri="{FF2B5EF4-FFF2-40B4-BE49-F238E27FC236}">
                <a16:creationId xmlns:a16="http://schemas.microsoft.com/office/drawing/2014/main" id="{40EDF905-34C5-E17E-8411-811977CA78D7}"/>
              </a:ext>
            </a:extLst>
          </p:cNvPr>
          <p:cNvSpPr/>
          <p:nvPr/>
        </p:nvSpPr>
        <p:spPr>
          <a:xfrm rot="8347628">
            <a:off x="9643335" y="4901613"/>
            <a:ext cx="297234" cy="1881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6A282831-3DE5-4989-84E6-ECA1A686227F}"/>
              </a:ext>
            </a:extLst>
          </p:cNvPr>
          <p:cNvCxnSpPr>
            <a:cxnSpLocks/>
          </p:cNvCxnSpPr>
          <p:nvPr/>
        </p:nvCxnSpPr>
        <p:spPr bwMode="auto">
          <a:xfrm>
            <a:off x="10250763" y="5293112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615E4204-BE81-1C7F-16C9-F6CB8EB2EE39}"/>
              </a:ext>
            </a:extLst>
          </p:cNvPr>
          <p:cNvSpPr txBox="1"/>
          <p:nvPr/>
        </p:nvSpPr>
        <p:spPr>
          <a:xfrm>
            <a:off x="7565745" y="4014767"/>
            <a:ext cx="246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rebase main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F4D4C499-C545-FB10-9732-FFCD77EFA546}"/>
              </a:ext>
            </a:extLst>
          </p:cNvPr>
          <p:cNvCxnSpPr>
            <a:cxnSpLocks/>
          </p:cNvCxnSpPr>
          <p:nvPr/>
        </p:nvCxnSpPr>
        <p:spPr bwMode="auto">
          <a:xfrm flipV="1">
            <a:off x="5198776" y="5476005"/>
            <a:ext cx="384326" cy="540060"/>
          </a:xfrm>
          <a:prstGeom prst="straightConnector1">
            <a:avLst/>
          </a:prstGeom>
          <a:ln w="28575">
            <a:solidFill>
              <a:srgbClr val="C8C8C8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lipse 4">
            <a:extLst>
              <a:ext uri="{FF2B5EF4-FFF2-40B4-BE49-F238E27FC236}">
                <a16:creationId xmlns:a16="http://schemas.microsoft.com/office/drawing/2014/main" id="{78F11948-E429-9A1F-8BBF-88937C5630BA}"/>
              </a:ext>
            </a:extLst>
          </p:cNvPr>
          <p:cNvSpPr/>
          <p:nvPr/>
        </p:nvSpPr>
        <p:spPr bwMode="auto">
          <a:xfrm rot="10800000">
            <a:off x="5541448" y="5122095"/>
            <a:ext cx="381000" cy="381000"/>
          </a:xfrm>
          <a:prstGeom prst="ellipse">
            <a:avLst/>
          </a:prstGeom>
          <a:solidFill>
            <a:srgbClr val="C8C8C8"/>
          </a:solidFill>
          <a:ln w="28575">
            <a:solidFill>
              <a:schemeClr val="bg1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09E6788-3513-608C-EAD8-C4F1690B0F08}"/>
              </a:ext>
            </a:extLst>
          </p:cNvPr>
          <p:cNvCxnSpPr>
            <a:cxnSpLocks/>
          </p:cNvCxnSpPr>
          <p:nvPr/>
        </p:nvCxnSpPr>
        <p:spPr bwMode="auto">
          <a:xfrm>
            <a:off x="6527720" y="5261620"/>
            <a:ext cx="474377" cy="0"/>
          </a:xfrm>
          <a:prstGeom prst="straightConnector1">
            <a:avLst/>
          </a:prstGeom>
          <a:ln w="28575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988B7AC0-58C6-EE48-B354-1D546F6647AC}"/>
              </a:ext>
            </a:extLst>
          </p:cNvPr>
          <p:cNvSpPr/>
          <p:nvPr/>
        </p:nvSpPr>
        <p:spPr bwMode="auto">
          <a:xfrm rot="10800000">
            <a:off x="6302612" y="5083996"/>
            <a:ext cx="381000" cy="381000"/>
          </a:xfrm>
          <a:prstGeom prst="ellipse">
            <a:avLst/>
          </a:prstGeom>
          <a:solidFill>
            <a:srgbClr val="C8C8C8"/>
          </a:solidFill>
          <a:ln w="28575">
            <a:solidFill>
              <a:schemeClr val="bg1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569CD43-2DDC-4CF0-3E73-F631EA8597F2}"/>
              </a:ext>
            </a:extLst>
          </p:cNvPr>
          <p:cNvSpPr/>
          <p:nvPr/>
        </p:nvSpPr>
        <p:spPr bwMode="auto">
          <a:xfrm rot="10800000">
            <a:off x="7062519" y="5071120"/>
            <a:ext cx="381000" cy="381000"/>
          </a:xfrm>
          <a:prstGeom prst="ellipse">
            <a:avLst/>
          </a:prstGeom>
          <a:solidFill>
            <a:srgbClr val="C8C8C8"/>
          </a:solidFill>
          <a:ln w="28575">
            <a:solidFill>
              <a:schemeClr val="bg1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3C7DBEB-6449-0695-F5DB-14E292BE185A}"/>
              </a:ext>
            </a:extLst>
          </p:cNvPr>
          <p:cNvCxnSpPr>
            <a:cxnSpLocks/>
          </p:cNvCxnSpPr>
          <p:nvPr/>
        </p:nvCxnSpPr>
        <p:spPr bwMode="auto">
          <a:xfrm>
            <a:off x="5790742" y="5297159"/>
            <a:ext cx="474377" cy="0"/>
          </a:xfrm>
          <a:prstGeom prst="straightConnector1">
            <a:avLst/>
          </a:prstGeom>
          <a:ln w="28575">
            <a:solidFill>
              <a:schemeClr val="accent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A8A279DE-9A21-AFCC-870E-E8D79042302A}"/>
              </a:ext>
            </a:extLst>
          </p:cNvPr>
          <p:cNvSpPr txBox="1"/>
          <p:nvPr/>
        </p:nvSpPr>
        <p:spPr>
          <a:xfrm>
            <a:off x="10895174" y="6275687"/>
            <a:ext cx="961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main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E1534FB-C3E3-B8C3-9244-070C9595A21F}"/>
              </a:ext>
            </a:extLst>
          </p:cNvPr>
          <p:cNvSpPr txBox="1"/>
          <p:nvPr/>
        </p:nvSpPr>
        <p:spPr>
          <a:xfrm>
            <a:off x="5091509" y="4662704"/>
            <a:ext cx="206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formations-2023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D4159EC-C13A-96D0-D39F-7D6BCFD4C533}"/>
              </a:ext>
            </a:extLst>
          </p:cNvPr>
          <p:cNvSpPr txBox="1"/>
          <p:nvPr/>
        </p:nvSpPr>
        <p:spPr>
          <a:xfrm>
            <a:off x="10019618" y="4678026"/>
            <a:ext cx="206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formations-2023</a:t>
            </a:r>
          </a:p>
        </p:txBody>
      </p:sp>
    </p:spTree>
    <p:extLst>
      <p:ext uri="{BB962C8B-B14F-4D97-AF65-F5344CB8AC3E}">
        <p14:creationId xmlns:p14="http://schemas.microsoft.com/office/powerpoint/2010/main" val="1011899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199F8-C41B-7EA6-6D82-37E2997C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 rebase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56F6C5-D81E-6B3D-9598-89ED215FF7FD}"/>
              </a:ext>
            </a:extLst>
          </p:cNvPr>
          <p:cNvSpPr txBox="1">
            <a:spLocks/>
          </p:cNvSpPr>
          <p:nvPr/>
        </p:nvSpPr>
        <p:spPr bwMode="auto">
          <a:xfrm>
            <a:off x="838200" y="895326"/>
            <a:ext cx="9204923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354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Font typeface="Arial"/>
              <a:buNone/>
              <a:defRPr sz="2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1pPr>
            <a:lvl2pPr marL="457178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20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2pPr>
            <a:lvl3pPr marL="914354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8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3pPr>
            <a:lvl4pPr marL="1371532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6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4pPr>
            <a:lvl5pPr marL="1828709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5pPr>
            <a:lvl6pPr marL="2514474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dirty="0">
                <a:latin typeface="Roboto Light"/>
                <a:ea typeface="Roboto Light"/>
                <a:cs typeface="Roboto Light"/>
              </a:rPr>
              <a:t>Refaire les modifications à partir de la dernière version</a:t>
            </a:r>
            <a:endParaRPr lang="fr-FR" sz="32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dirty="0">
                <a:latin typeface="Roboto Light"/>
                <a:ea typeface="Roboto Light"/>
                <a:cs typeface="Roboto Light"/>
              </a:rPr>
              <a:t>Objectif : éviter les trop grandes divergences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git rebase main</a:t>
            </a:r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3200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(sur formations-2023)</a:t>
            </a:r>
            <a:endParaRPr lang="fr-FR" sz="3200" dirty="0">
              <a:solidFill>
                <a:schemeClr val="accent2"/>
              </a:solidFill>
              <a:latin typeface="Roboto Light"/>
              <a:ea typeface="Roboto Light"/>
              <a:cs typeface="Roboto Light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57B74C1-9D6F-2B6C-6225-AD652125056E}"/>
              </a:ext>
            </a:extLst>
          </p:cNvPr>
          <p:cNvCxnSpPr>
            <a:cxnSpLocks/>
          </p:cNvCxnSpPr>
          <p:nvPr/>
        </p:nvCxnSpPr>
        <p:spPr bwMode="auto">
          <a:xfrm>
            <a:off x="4439816" y="6237312"/>
            <a:ext cx="741682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01AD5029-679A-036F-E285-AB10A844E684}"/>
              </a:ext>
            </a:extLst>
          </p:cNvPr>
          <p:cNvSpPr/>
          <p:nvPr/>
        </p:nvSpPr>
        <p:spPr bwMode="auto">
          <a:xfrm rot="10800000">
            <a:off x="4945111" y="603465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066631C-0117-BB1E-E2C7-83A85F30D3FE}"/>
              </a:ext>
            </a:extLst>
          </p:cNvPr>
          <p:cNvSpPr/>
          <p:nvPr/>
        </p:nvSpPr>
        <p:spPr bwMode="auto">
          <a:xfrm rot="10800000">
            <a:off x="6593406" y="604041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42FCE2F-FDA0-5F73-BD17-C826440056C1}"/>
              </a:ext>
            </a:extLst>
          </p:cNvPr>
          <p:cNvSpPr/>
          <p:nvPr/>
        </p:nvSpPr>
        <p:spPr bwMode="auto">
          <a:xfrm rot="10800000">
            <a:off x="8148228" y="604681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A7B2257-E7BF-BFF9-418D-94AA906E6305}"/>
              </a:ext>
            </a:extLst>
          </p:cNvPr>
          <p:cNvSpPr/>
          <p:nvPr/>
        </p:nvSpPr>
        <p:spPr bwMode="auto">
          <a:xfrm rot="10800000">
            <a:off x="9410952" y="605047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7443B49-015D-5495-EEC8-D7F7C4E645BE}"/>
              </a:ext>
            </a:extLst>
          </p:cNvPr>
          <p:cNvCxnSpPr>
            <a:cxnSpLocks/>
          </p:cNvCxnSpPr>
          <p:nvPr/>
        </p:nvCxnSpPr>
        <p:spPr bwMode="auto">
          <a:xfrm flipV="1">
            <a:off x="9658797" y="5471958"/>
            <a:ext cx="384326" cy="54006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BAD65678-B5C7-112D-5464-01DD602C11AA}"/>
              </a:ext>
            </a:extLst>
          </p:cNvPr>
          <p:cNvSpPr/>
          <p:nvPr/>
        </p:nvSpPr>
        <p:spPr bwMode="auto">
          <a:xfrm rot="10800000">
            <a:off x="10001469" y="5118048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B14BBF6-131D-4C41-3110-E67EDA55AC59}"/>
              </a:ext>
            </a:extLst>
          </p:cNvPr>
          <p:cNvSpPr/>
          <p:nvPr/>
        </p:nvSpPr>
        <p:spPr bwMode="auto">
          <a:xfrm rot="10800000">
            <a:off x="10762633" y="5079949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A957B18-69C4-136E-73E8-DA4C351CFE6F}"/>
              </a:ext>
            </a:extLst>
          </p:cNvPr>
          <p:cNvCxnSpPr>
            <a:cxnSpLocks/>
          </p:cNvCxnSpPr>
          <p:nvPr/>
        </p:nvCxnSpPr>
        <p:spPr bwMode="auto">
          <a:xfrm>
            <a:off x="10987741" y="5257573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>
            <a:extLst>
              <a:ext uri="{FF2B5EF4-FFF2-40B4-BE49-F238E27FC236}">
                <a16:creationId xmlns:a16="http://schemas.microsoft.com/office/drawing/2014/main" id="{97D3DDB0-9650-2711-D3FB-E4D3F7B05CB1}"/>
              </a:ext>
            </a:extLst>
          </p:cNvPr>
          <p:cNvSpPr/>
          <p:nvPr/>
        </p:nvSpPr>
        <p:spPr bwMode="auto">
          <a:xfrm rot="10800000">
            <a:off x="11522540" y="506707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6A282831-3DE5-4989-84E6-ECA1A686227F}"/>
              </a:ext>
            </a:extLst>
          </p:cNvPr>
          <p:cNvCxnSpPr>
            <a:cxnSpLocks/>
          </p:cNvCxnSpPr>
          <p:nvPr/>
        </p:nvCxnSpPr>
        <p:spPr bwMode="auto">
          <a:xfrm>
            <a:off x="10250763" y="5293112"/>
            <a:ext cx="47437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289CF5F3-D939-011F-37B3-9B1ABDF5FB04}"/>
              </a:ext>
            </a:extLst>
          </p:cNvPr>
          <p:cNvSpPr txBox="1"/>
          <p:nvPr/>
        </p:nvSpPr>
        <p:spPr>
          <a:xfrm>
            <a:off x="10895174" y="6275687"/>
            <a:ext cx="961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main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7337DD-62B6-1594-992D-8617965CC7EA}"/>
              </a:ext>
            </a:extLst>
          </p:cNvPr>
          <p:cNvSpPr txBox="1"/>
          <p:nvPr/>
        </p:nvSpPr>
        <p:spPr>
          <a:xfrm>
            <a:off x="10019618" y="4678026"/>
            <a:ext cx="2069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 light" panose="02000000000000000000" pitchFamily="2" charset="0"/>
                <a:ea typeface="Roboto light" panose="02000000000000000000" pitchFamily="2" charset="0"/>
              </a:rPr>
              <a:t>formations-2023</a:t>
            </a:r>
          </a:p>
        </p:txBody>
      </p:sp>
    </p:spTree>
    <p:extLst>
      <p:ext uri="{BB962C8B-B14F-4D97-AF65-F5344CB8AC3E}">
        <p14:creationId xmlns:p14="http://schemas.microsoft.com/office/powerpoint/2010/main" val="2774848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E4F2F-E7E5-E6DD-1107-F14592158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CONFLICTS : </a:t>
            </a:r>
            <a:r>
              <a:rPr lang="fr-FR" dirty="0" err="1">
                <a:solidFill>
                  <a:schemeClr val="accent2"/>
                </a:solidFill>
              </a:rPr>
              <a:t>aled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67A012-BF50-8580-E46A-D1657ECAE6D6}"/>
              </a:ext>
            </a:extLst>
          </p:cNvPr>
          <p:cNvSpPr txBox="1">
            <a:spLocks/>
          </p:cNvSpPr>
          <p:nvPr/>
        </p:nvSpPr>
        <p:spPr bwMode="auto">
          <a:xfrm>
            <a:off x="812131" y="69269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354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Font typeface="Arial"/>
              <a:buNone/>
              <a:defRPr sz="2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1pPr>
            <a:lvl2pPr marL="457178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20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2pPr>
            <a:lvl3pPr marL="914354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8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3pPr>
            <a:lvl4pPr marL="1371532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6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4pPr>
            <a:lvl5pPr marL="1828709" indent="0" algn="l" defTabSz="914354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Font typeface="Arial"/>
              <a:buNone/>
              <a:defRPr sz="1400">
                <a:solidFill>
                  <a:schemeClr val="tx1"/>
                </a:solidFill>
                <a:latin typeface="Roboto Thin"/>
                <a:ea typeface="Roboto Thin"/>
                <a:cs typeface="Roboto Thin"/>
              </a:defRPr>
            </a:lvl5pPr>
            <a:lvl6pPr marL="2514474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dirty="0">
                <a:latin typeface="Roboto light"/>
              </a:rPr>
              <a:t>Parfois Git rencontre des erreurs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dirty="0">
                <a:latin typeface="Roboto Light"/>
                <a:ea typeface="Roboto Light"/>
                <a:cs typeface="Roboto Light"/>
              </a:rPr>
              <a:t>Pas de panique ! Git explique les erreurs</a:t>
            </a:r>
            <a:endParaRPr lang="fr-FR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"/>
              <a:buChar char="•"/>
              <a:defRPr/>
            </a:pPr>
            <a:r>
              <a:rPr lang="fr-FR" sz="3200" dirty="0">
                <a:latin typeface="Roboto Light"/>
                <a:ea typeface="Roboto Light"/>
                <a:cs typeface="Roboto Light"/>
              </a:rPr>
              <a:t>Bien lire les messages d'erreur</a:t>
            </a:r>
            <a:endParaRPr lang="fr-FR" dirty="0"/>
          </a:p>
          <a:p>
            <a:pPr>
              <a:spcBef>
                <a:spcPts val="0"/>
              </a:spcBef>
              <a:spcAft>
                <a:spcPts val="1000"/>
              </a:spcAft>
              <a:defRPr/>
            </a:pPr>
            <a:endParaRPr lang="fr-FR" sz="3200" dirty="0">
              <a:solidFill>
                <a:srgbClr val="2B2B2B"/>
              </a:solidFill>
              <a:latin typeface="Roboto light"/>
              <a:ea typeface="Roboto Light"/>
              <a:cs typeface="Roboto Light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C1D028-B314-30CB-2457-0A5D99E83F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453"/>
          <a:stretch/>
        </p:blipFill>
        <p:spPr>
          <a:xfrm>
            <a:off x="470572" y="3933056"/>
            <a:ext cx="1119871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36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1532B-699D-EC7F-610C-2475A55FF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Bilan de comment travailler sur Git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2FC942-D4BE-9AE2-BCAA-830E9F8161DB}"/>
              </a:ext>
            </a:extLst>
          </p:cNvPr>
          <p:cNvSpPr txBox="1"/>
          <p:nvPr/>
        </p:nvSpPr>
        <p:spPr>
          <a:xfrm>
            <a:off x="983432" y="2238930"/>
            <a:ext cx="9865096" cy="2380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4400" dirty="0">
                <a:latin typeface="Roboto light"/>
                <a:ea typeface="Roboto Thin"/>
              </a:rPr>
              <a:t>Je crée ma branche</a:t>
            </a:r>
            <a:endParaRPr lang="fr-FR" sz="44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4400" dirty="0">
                <a:latin typeface="Roboto Light"/>
                <a:ea typeface="Roboto Light"/>
                <a:cs typeface="Roboto Light"/>
              </a:rPr>
              <a:t>J'ajoute des commit dessus</a:t>
            </a:r>
            <a:endParaRPr lang="fr-FR" sz="44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4400" dirty="0">
                <a:latin typeface="Roboto Light"/>
                <a:ea typeface="Roboto Light"/>
                <a:cs typeface="Roboto Light"/>
              </a:rPr>
              <a:t>Je fusionne ma branche avec main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4234232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500022-9E82-AD29-272E-1E11C54A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On passe au TP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BF88D4-4B9A-8D43-FD16-35DEEB064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400" dirty="0">
                <a:latin typeface="Roboto Light"/>
                <a:ea typeface="Roboto Thin"/>
              </a:rPr>
              <a:t>C’est encore l'heure du TP :</a:t>
            </a:r>
            <a:endParaRPr lang="fr-FR" sz="24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Se rendre sur </a:t>
            </a:r>
            <a:r>
              <a:rPr lang="fr-FR" sz="2400" b="1" dirty="0">
                <a:solidFill>
                  <a:schemeClr val="accent2"/>
                </a:solidFill>
                <a:latin typeface="Roboto"/>
                <a:ea typeface="Roboto"/>
              </a:rPr>
              <a:t>https://gitlab.viarezo.fr/ViaRezo/formation-git</a:t>
            </a:r>
            <a:endParaRPr lang="fr-FR" sz="2400" dirty="0">
              <a:solidFill>
                <a:schemeClr val="accent2"/>
              </a:solidFill>
              <a:latin typeface="Roboto light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Suivre les indications du README jusqu’à la </a:t>
            </a:r>
            <a:r>
              <a:rPr lang="fr-FR" sz="32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fin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400" dirty="0">
                <a:latin typeface="Roboto light"/>
                <a:ea typeface="Roboto Thin"/>
              </a:rPr>
              <a:t>N'hésitez pas à poser des questions aux staffeurs</a:t>
            </a:r>
            <a:endParaRPr lang="fr-FR" sz="2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7486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EDA28B-CD55-155C-0341-CF12030C3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accent2"/>
                </a:solidFill>
              </a:rPr>
              <a:t>Stasher</a:t>
            </a:r>
            <a:r>
              <a:rPr lang="fr-FR" dirty="0">
                <a:solidFill>
                  <a:schemeClr val="accent2"/>
                </a:solidFill>
              </a:rPr>
              <a:t> ses changements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7FA72A1-1FD2-19F8-1603-5A709605AA4C}"/>
              </a:ext>
            </a:extLst>
          </p:cNvPr>
          <p:cNvSpPr/>
          <p:nvPr/>
        </p:nvSpPr>
        <p:spPr>
          <a:xfrm>
            <a:off x="551384" y="1916832"/>
            <a:ext cx="2841849" cy="170033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atin typeface="+mj-lt"/>
              </a:rPr>
              <a:t>Répertoire de travail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1.js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2.json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AAHAHAHAH.jpeg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i="1" dirty="0">
                <a:latin typeface="Roboto" panose="02000000000000000000" pitchFamily="2" charset="0"/>
                <a:ea typeface="Roboto" panose="02000000000000000000" pitchFamily="2" charset="0"/>
              </a:rPr>
              <a:t>Avengers.mp4</a:t>
            </a:r>
            <a:endParaRPr lang="fr-FR" i="1" dirty="0">
              <a:latin typeface="+mj-lt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D6E913D-30B9-86FB-5080-FB5975843EE1}"/>
              </a:ext>
            </a:extLst>
          </p:cNvPr>
          <p:cNvSpPr/>
          <p:nvPr/>
        </p:nvSpPr>
        <p:spPr>
          <a:xfrm>
            <a:off x="7752184" y="1916832"/>
            <a:ext cx="2841849" cy="170033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atin typeface="+mj-lt"/>
              </a:rPr>
              <a:t>Répertoire de travail</a:t>
            </a:r>
          </a:p>
          <a:p>
            <a:pPr algn="ctr"/>
            <a:endParaRPr lang="fr-FR" b="1" dirty="0">
              <a:latin typeface="+mj-lt"/>
            </a:endParaRPr>
          </a:p>
          <a:p>
            <a:pPr algn="ctr"/>
            <a:endParaRPr lang="fr-FR" b="1" dirty="0">
              <a:latin typeface="+mj-lt"/>
            </a:endParaRPr>
          </a:p>
          <a:p>
            <a:pPr algn="ctr"/>
            <a:endParaRPr lang="fr-FR" b="1" dirty="0">
              <a:latin typeface="+mj-lt"/>
            </a:endParaRPr>
          </a:p>
          <a:p>
            <a:pPr algn="ctr"/>
            <a:endParaRPr lang="fr-FR" b="1" dirty="0">
              <a:latin typeface="+mj-lt"/>
            </a:endParaRP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2CA5C19-D09E-3136-7C62-345AFC00619E}"/>
              </a:ext>
            </a:extLst>
          </p:cNvPr>
          <p:cNvSpPr/>
          <p:nvPr/>
        </p:nvSpPr>
        <p:spPr bwMode="auto">
          <a:xfrm>
            <a:off x="4546145" y="1973852"/>
            <a:ext cx="2053127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9B89130-3CAF-A687-58AD-31484D2C87F2}"/>
              </a:ext>
            </a:extLst>
          </p:cNvPr>
          <p:cNvSpPr txBox="1"/>
          <p:nvPr/>
        </p:nvSpPr>
        <p:spPr bwMode="auto">
          <a:xfrm>
            <a:off x="3508804" y="2411596"/>
            <a:ext cx="41278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stash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push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2B9B02DC-8B85-E01C-36A6-3094D4EEE620}"/>
              </a:ext>
            </a:extLst>
          </p:cNvPr>
          <p:cNvSpPr/>
          <p:nvPr/>
        </p:nvSpPr>
        <p:spPr bwMode="auto">
          <a:xfrm flipH="1">
            <a:off x="4473067" y="2977062"/>
            <a:ext cx="2053127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387864-6A2A-183A-7385-29E4E391DE43}"/>
              </a:ext>
            </a:extLst>
          </p:cNvPr>
          <p:cNvSpPr txBox="1"/>
          <p:nvPr/>
        </p:nvSpPr>
        <p:spPr bwMode="auto">
          <a:xfrm>
            <a:off x="3508803" y="3501832"/>
            <a:ext cx="41278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stash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pop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801C8D4-67DA-E442-ACA9-6026F4B61C55}"/>
              </a:ext>
            </a:extLst>
          </p:cNvPr>
          <p:cNvSpPr txBox="1"/>
          <p:nvPr/>
        </p:nvSpPr>
        <p:spPr>
          <a:xfrm>
            <a:off x="4367808" y="5082139"/>
            <a:ext cx="25922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1.js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2.json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AAHAHAHAH.jpeg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i="1" dirty="0">
                <a:latin typeface="Roboto" panose="02000000000000000000" pitchFamily="2" charset="0"/>
                <a:ea typeface="Roboto" panose="02000000000000000000" pitchFamily="2" charset="0"/>
              </a:rPr>
              <a:t>Avengers.mp4</a:t>
            </a:r>
            <a:endParaRPr lang="fr-FR" i="1" dirty="0">
              <a:latin typeface="+mj-lt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D238DF3-18DC-7712-3B35-F675D55B8BAB}"/>
              </a:ext>
            </a:extLst>
          </p:cNvPr>
          <p:cNvSpPr txBox="1"/>
          <p:nvPr/>
        </p:nvSpPr>
        <p:spPr>
          <a:xfrm>
            <a:off x="4704184" y="4594224"/>
            <a:ext cx="1679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stash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show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059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Reset un commit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reset </a:t>
            </a:r>
            <a:r>
              <a:rPr lang="fr-FR" dirty="0">
                <a:latin typeface="+mj-lt"/>
                <a:ea typeface="Roboto Light"/>
                <a:cs typeface="Roboto Thin"/>
              </a:rPr>
              <a:t>ab4ab8f6e1</a:t>
            </a:r>
            <a:endParaRPr lang="fr-FR" dirty="0">
              <a:latin typeface="+mj-lt"/>
            </a:endParaRPr>
          </a:p>
          <a:p>
            <a:pPr algn="ctr">
              <a:defRPr/>
            </a:pP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118550" y="2501971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1A980EFC-339F-796F-9B79-BF9E601392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131722" y="2190192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ab4ab8f6e1</a:t>
            </a:r>
            <a:endParaRPr lang="fr-FR" dirty="0">
              <a:latin typeface="+mj-l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13D4CA3-9B88-EC2B-0E5F-F4AEEE745791}"/>
              </a:ext>
            </a:extLst>
          </p:cNvPr>
          <p:cNvSpPr txBox="1"/>
          <p:nvPr/>
        </p:nvSpPr>
        <p:spPr>
          <a:xfrm>
            <a:off x="6392650" y="2329807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2C74A1-8959-5F7D-5B9F-853F0D26BA7D}"/>
              </a:ext>
            </a:extLst>
          </p:cNvPr>
          <p:cNvSpPr txBox="1"/>
          <p:nvPr/>
        </p:nvSpPr>
        <p:spPr bwMode="auto">
          <a:xfrm>
            <a:off x="6405822" y="2018028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ab4ab8f6e1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42615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Reset un commit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reset </a:t>
            </a:r>
            <a:r>
              <a:rPr lang="fr-FR" dirty="0">
                <a:latin typeface="+mj-lt"/>
                <a:ea typeface="Roboto Light"/>
                <a:cs typeface="Roboto Thin"/>
              </a:rPr>
              <a:t>ab4ab8f6e1</a:t>
            </a:r>
            <a:endParaRPr lang="fr-FR" dirty="0">
              <a:latin typeface="+mj-lt"/>
            </a:endParaRPr>
          </a:p>
          <a:p>
            <a:pPr algn="ctr">
              <a:defRPr/>
            </a:pP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118550" y="2501971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131722" y="2190192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ab4ab8f6e1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5448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4676160" cy="1325563"/>
          </a:xfrm>
        </p:spPr>
        <p:txBody>
          <a:bodyPr/>
          <a:lstStyle/>
          <a:p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Revert</a:t>
            </a:r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 un commit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revert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8" name="ZoneTexte 67">
            <a:extLst>
              <a:ext uri="{FF2B5EF4-FFF2-40B4-BE49-F238E27FC236}">
                <a16:creationId xmlns:a16="http://schemas.microsoft.com/office/drawing/2014/main" id="{C0845DF5-A0CA-01D4-8F8C-CC1DCAAEEF61}"/>
              </a:ext>
            </a:extLst>
          </p:cNvPr>
          <p:cNvSpPr txBox="1"/>
          <p:nvPr/>
        </p:nvSpPr>
        <p:spPr>
          <a:xfrm>
            <a:off x="3189560" y="219019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191FAE5E-67F9-6814-E642-8499267B6248}"/>
              </a:ext>
            </a:extLst>
          </p:cNvPr>
          <p:cNvSpPr txBox="1"/>
          <p:nvPr/>
        </p:nvSpPr>
        <p:spPr>
          <a:xfrm>
            <a:off x="3138886" y="3587171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1A980EFC-339F-796F-9B79-BF9E601392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rgbClr val="BBEDFF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86" name="ZoneTexte 85">
            <a:extLst>
              <a:ext uri="{FF2B5EF4-FFF2-40B4-BE49-F238E27FC236}">
                <a16:creationId xmlns:a16="http://schemas.microsoft.com/office/drawing/2014/main" id="{17B7B65E-0C44-4802-9EA1-3678B0E63B64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3143672" y="3349121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dirty="0"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8649E09-8EDA-9FD0-743F-8D480FBA8E5E}"/>
              </a:ext>
            </a:extLst>
          </p:cNvPr>
          <p:cNvSpPr txBox="1"/>
          <p:nvPr/>
        </p:nvSpPr>
        <p:spPr>
          <a:xfrm>
            <a:off x="9436026" y="3482384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A33F000-33F9-8372-2B1E-3CCB2572AF13}"/>
              </a:ext>
            </a:extLst>
          </p:cNvPr>
          <p:cNvSpPr txBox="1"/>
          <p:nvPr/>
        </p:nvSpPr>
        <p:spPr bwMode="auto">
          <a:xfrm>
            <a:off x="9440812" y="3244334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658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FAE87F-85AD-DBEA-A375-F21EEC938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Pourquoi utiliser git ?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9FFBBE-1B72-6575-EC41-BF8E7F1F7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4"/>
            <a:ext cx="5157787" cy="178802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b="1" dirty="0">
                <a:latin typeface="Roboto Light"/>
                <a:ea typeface="Roboto Light"/>
                <a:cs typeface="Roboto Light"/>
              </a:rPr>
              <a:t>Versionner son code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b="1" dirty="0">
                <a:latin typeface="Roboto light" panose="02000000000000000000" pitchFamily="2" charset="0"/>
                <a:ea typeface="Roboto light" panose="02000000000000000000" pitchFamily="2" charset="0"/>
              </a:rPr>
              <a:t>Historique des modifications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b="1" dirty="0">
                <a:latin typeface="Roboto Light"/>
                <a:ea typeface="Roboto Light"/>
                <a:cs typeface="Roboto Light"/>
              </a:rPr>
              <a:t>Travailler à plusieurs</a:t>
            </a:r>
            <a:endParaRPr lang="fr-FR" b="1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b="1" dirty="0">
                <a:latin typeface="Roboto Light"/>
                <a:ea typeface="Roboto Light"/>
                <a:cs typeface="Roboto Light"/>
              </a:rPr>
              <a:t>Sauvegarder son code à distance</a:t>
            </a:r>
            <a:endParaRPr lang="fr-FR" b="1" dirty="0"/>
          </a:p>
          <a:p>
            <a:endParaRPr lang="fr-FR" dirty="0"/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id="{2A099B18-ED90-00DF-CF3C-C27E7E4DB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392144" y="1988840"/>
            <a:ext cx="3335327" cy="333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34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4676160" cy="1325563"/>
          </a:xfrm>
        </p:spPr>
        <p:txBody>
          <a:bodyPr/>
          <a:lstStyle/>
          <a:p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Revert</a:t>
            </a:r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 un commit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4443985" y="3680917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3642927" y="4098707"/>
            <a:ext cx="41278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revert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8" name="ZoneTexte 67">
            <a:extLst>
              <a:ext uri="{FF2B5EF4-FFF2-40B4-BE49-F238E27FC236}">
                <a16:creationId xmlns:a16="http://schemas.microsoft.com/office/drawing/2014/main" id="{C0845DF5-A0CA-01D4-8F8C-CC1DCAAEEF61}"/>
              </a:ext>
            </a:extLst>
          </p:cNvPr>
          <p:cNvSpPr txBox="1"/>
          <p:nvPr/>
        </p:nvSpPr>
        <p:spPr>
          <a:xfrm>
            <a:off x="3189560" y="2190192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191FAE5E-67F9-6814-E642-8499267B6248}"/>
              </a:ext>
            </a:extLst>
          </p:cNvPr>
          <p:cNvSpPr txBox="1"/>
          <p:nvPr/>
        </p:nvSpPr>
        <p:spPr>
          <a:xfrm>
            <a:off x="3138886" y="3587171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3" name="Connecteur droit avec flèche 72">
              <a:extLst>
                <a:ext uri="{FF2B5EF4-FFF2-40B4-BE49-F238E27FC236}">
                  <a16:creationId xmlns:a16="http://schemas.microsoft.com/office/drawing/2014/main" id="{1A980EFC-339F-796F-9B79-BF9E601392B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6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86" name="ZoneTexte 85">
            <a:extLst>
              <a:ext uri="{FF2B5EF4-FFF2-40B4-BE49-F238E27FC236}">
                <a16:creationId xmlns:a16="http://schemas.microsoft.com/office/drawing/2014/main" id="{17B7B65E-0C44-4802-9EA1-3678B0E63B64}"/>
              </a:ext>
            </a:extLst>
          </p:cNvPr>
          <p:cNvSpPr txBox="1"/>
          <p:nvPr/>
        </p:nvSpPr>
        <p:spPr>
          <a:xfrm>
            <a:off x="9491486" y="2013178"/>
            <a:ext cx="186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Change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color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3143672" y="3349121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dirty="0">
              <a:latin typeface="+mj-lt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225A641-7EB2-1A6B-E077-8FCF20B9DEF7}"/>
              </a:ext>
            </a:extLst>
          </p:cNvPr>
          <p:cNvSpPr/>
          <p:nvPr/>
        </p:nvSpPr>
        <p:spPr bwMode="auto">
          <a:xfrm rot="10800000">
            <a:off x="9040327" y="925414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F4EF1B5D-DF9C-59E4-B27B-9237F92C0B8F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9238900" y="1323991"/>
            <a:ext cx="5576" cy="92368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98649E09-8EDA-9FD0-743F-8D480FBA8E5E}"/>
              </a:ext>
            </a:extLst>
          </p:cNvPr>
          <p:cNvSpPr txBox="1"/>
          <p:nvPr/>
        </p:nvSpPr>
        <p:spPr>
          <a:xfrm>
            <a:off x="9436026" y="3482384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 »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A33F000-33F9-8372-2B1E-3CCB2572AF13}"/>
              </a:ext>
            </a:extLst>
          </p:cNvPr>
          <p:cNvSpPr txBox="1"/>
          <p:nvPr/>
        </p:nvSpPr>
        <p:spPr bwMode="auto">
          <a:xfrm>
            <a:off x="9440812" y="3244334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e15fa30b76c</a:t>
            </a:r>
            <a:endParaRPr lang="fr-FR" dirty="0">
              <a:latin typeface="+mj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BE87537-122D-3215-B8A8-D6F72351717E}"/>
              </a:ext>
            </a:extLst>
          </p:cNvPr>
          <p:cNvSpPr txBox="1"/>
          <p:nvPr/>
        </p:nvSpPr>
        <p:spPr>
          <a:xfrm>
            <a:off x="9491486" y="1097344"/>
            <a:ext cx="1735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Revert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« 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new page»»</a:t>
            </a:r>
          </a:p>
        </p:txBody>
      </p:sp>
    </p:spTree>
    <p:extLst>
      <p:ext uri="{BB962C8B-B14F-4D97-AF65-F5344CB8AC3E}">
        <p14:creationId xmlns:p14="http://schemas.microsoft.com/office/powerpoint/2010/main" val="3906795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42B1EE76-0BD4-835A-6A48-44FAF006285E}"/>
              </a:ext>
            </a:extLst>
          </p:cNvPr>
          <p:cNvCxnSpPr>
            <a:cxnSpLocks/>
          </p:cNvCxnSpPr>
          <p:nvPr/>
        </p:nvCxnSpPr>
        <p:spPr bwMode="auto">
          <a:xfrm flipV="1">
            <a:off x="7800653" y="2370649"/>
            <a:ext cx="5577" cy="100732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Cherry-</a:t>
            </a:r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pick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5285969" y="5269248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4500409" y="5740046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cherry-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pick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  <a:p>
            <a:pPr algn="ctr">
              <a:defRPr/>
            </a:pP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81138" y="2197823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rgbClr val="BBEDFF"/>
            </a:solidFill>
            <a:ln w="28575">
              <a:solidFill>
                <a:srgbClr val="606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4479758" y="3945748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E82575A-3FC6-13AE-F706-E8A2DDFEDAEC}"/>
              </a:ext>
            </a:extLst>
          </p:cNvPr>
          <p:cNvCxnSpPr>
            <a:cxnSpLocks/>
          </p:cNvCxnSpPr>
          <p:nvPr/>
        </p:nvCxnSpPr>
        <p:spPr bwMode="auto">
          <a:xfrm flipV="1">
            <a:off x="3084988" y="5077718"/>
            <a:ext cx="1109545" cy="86793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092AEE02-2098-D2A0-AC30-9E060A7F5430}"/>
              </a:ext>
            </a:extLst>
          </p:cNvPr>
          <p:cNvSpPr/>
          <p:nvPr/>
        </p:nvSpPr>
        <p:spPr bwMode="auto">
          <a:xfrm rot="10800000">
            <a:off x="4061853" y="470098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5A7038-C5BB-FF11-AD47-8133916CB4B8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 bwMode="auto">
          <a:xfrm flipH="1" flipV="1">
            <a:off x="4250422" y="4334772"/>
            <a:ext cx="1931" cy="36621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7C1C762B-9AC1-6EFE-5F10-65C5A62CCD52}"/>
              </a:ext>
            </a:extLst>
          </p:cNvPr>
          <p:cNvSpPr/>
          <p:nvPr/>
        </p:nvSpPr>
        <p:spPr bwMode="auto">
          <a:xfrm rot="10800000">
            <a:off x="4059922" y="395377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AF94CA-0D71-C030-B203-8CF82FAD2DAF}"/>
              </a:ext>
            </a:extLst>
          </p:cNvPr>
          <p:cNvSpPr txBox="1"/>
          <p:nvPr/>
        </p:nvSpPr>
        <p:spPr>
          <a:xfrm>
            <a:off x="4438627" y="420059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Cool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stuff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»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CC69070-FA14-9CD8-6869-C3106A0EB993}"/>
              </a:ext>
            </a:extLst>
          </p:cNvPr>
          <p:cNvSpPr txBox="1"/>
          <p:nvPr/>
        </p:nvSpPr>
        <p:spPr>
          <a:xfrm>
            <a:off x="6350995" y="2005526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5E8F979-BD3D-E522-1E88-863F426D5C98}"/>
              </a:ext>
            </a:extLst>
          </p:cNvPr>
          <p:cNvSpPr txBox="1"/>
          <p:nvPr/>
        </p:nvSpPr>
        <p:spPr bwMode="auto">
          <a:xfrm>
            <a:off x="10807517" y="3777609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A571ABC-6D47-C37C-97CB-A0C4D06F50BC}"/>
              </a:ext>
            </a:extLst>
          </p:cNvPr>
          <p:cNvCxnSpPr>
            <a:cxnSpLocks/>
          </p:cNvCxnSpPr>
          <p:nvPr/>
        </p:nvCxnSpPr>
        <p:spPr bwMode="auto">
          <a:xfrm flipV="1">
            <a:off x="9412747" y="4909579"/>
            <a:ext cx="1109545" cy="86793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>
            <a:extLst>
              <a:ext uri="{FF2B5EF4-FFF2-40B4-BE49-F238E27FC236}">
                <a16:creationId xmlns:a16="http://schemas.microsoft.com/office/drawing/2014/main" id="{5AED57B9-625D-F5AC-9BB5-89C991E358AC}"/>
              </a:ext>
            </a:extLst>
          </p:cNvPr>
          <p:cNvSpPr/>
          <p:nvPr/>
        </p:nvSpPr>
        <p:spPr bwMode="auto">
          <a:xfrm rot="10800000">
            <a:off x="10389612" y="453284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13B2142-F83A-79B0-B991-95495975B699}"/>
              </a:ext>
            </a:extLst>
          </p:cNvPr>
          <p:cNvCxnSpPr>
            <a:cxnSpLocks/>
            <a:stCxn id="19" idx="4"/>
            <a:endCxn id="21" idx="0"/>
          </p:cNvCxnSpPr>
          <p:nvPr/>
        </p:nvCxnSpPr>
        <p:spPr bwMode="auto">
          <a:xfrm flipH="1" flipV="1">
            <a:off x="10578181" y="4166633"/>
            <a:ext cx="1931" cy="36621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8AD87F9D-D079-3493-3512-5284531B0A2E}"/>
              </a:ext>
            </a:extLst>
          </p:cNvPr>
          <p:cNvSpPr/>
          <p:nvPr/>
        </p:nvSpPr>
        <p:spPr bwMode="auto">
          <a:xfrm rot="10800000">
            <a:off x="10387681" y="378563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A08F0A3-694F-445F-77DB-01FF2F0EEBB4}"/>
              </a:ext>
            </a:extLst>
          </p:cNvPr>
          <p:cNvSpPr txBox="1"/>
          <p:nvPr/>
        </p:nvSpPr>
        <p:spPr>
          <a:xfrm>
            <a:off x="10716996" y="404231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Cool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stuff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»</a:t>
            </a:r>
          </a:p>
        </p:txBody>
      </p:sp>
    </p:spTree>
    <p:extLst>
      <p:ext uri="{BB962C8B-B14F-4D97-AF65-F5344CB8AC3E}">
        <p14:creationId xmlns:p14="http://schemas.microsoft.com/office/powerpoint/2010/main" val="3064855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F8B64C0-A094-2013-62B3-4CF9F6E60218}"/>
              </a:ext>
            </a:extLst>
          </p:cNvPr>
          <p:cNvCxnSpPr>
            <a:cxnSpLocks/>
          </p:cNvCxnSpPr>
          <p:nvPr/>
        </p:nvCxnSpPr>
        <p:spPr bwMode="auto">
          <a:xfrm flipV="1">
            <a:off x="7795076" y="1256288"/>
            <a:ext cx="5577" cy="100732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42B1EE76-0BD4-835A-6A48-44FAF006285E}"/>
              </a:ext>
            </a:extLst>
          </p:cNvPr>
          <p:cNvCxnSpPr>
            <a:cxnSpLocks/>
          </p:cNvCxnSpPr>
          <p:nvPr/>
        </p:nvCxnSpPr>
        <p:spPr bwMode="auto">
          <a:xfrm flipV="1">
            <a:off x="7800653" y="2370649"/>
            <a:ext cx="5577" cy="100732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DD0697EE-322F-4C5E-1F1B-29018E9D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Cherry-</a:t>
            </a:r>
            <a:r>
              <a:rPr lang="fr-FR" dirty="0" err="1">
                <a:solidFill>
                  <a:schemeClr val="accent2"/>
                </a:solidFill>
                <a:latin typeface="Roboto Condensed"/>
                <a:ea typeface="Roboto Condensed"/>
              </a:rPr>
              <a:t>pick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9E6F99ED-B845-3F4A-9247-EE0D7D055DE2}"/>
              </a:ext>
            </a:extLst>
          </p:cNvPr>
          <p:cNvSpPr/>
          <p:nvPr/>
        </p:nvSpPr>
        <p:spPr bwMode="auto">
          <a:xfrm>
            <a:off x="5285969" y="5269248"/>
            <a:ext cx="2556690" cy="483219"/>
          </a:xfrm>
          <a:prstGeom prst="rightArrow">
            <a:avLst>
              <a:gd name="adj1" fmla="val 37791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26FB3CE3-2732-6A45-73B3-76F99AA2A477}"/>
              </a:ext>
            </a:extLst>
          </p:cNvPr>
          <p:cNvSpPr txBox="1"/>
          <p:nvPr/>
        </p:nvSpPr>
        <p:spPr bwMode="auto">
          <a:xfrm>
            <a:off x="4500409" y="5740046"/>
            <a:ext cx="4127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git cherry-</a:t>
            </a:r>
            <a:r>
              <a:rPr lang="fr-FR" b="1" dirty="0" err="1">
                <a:latin typeface="Roboto" panose="02000000000000000000" pitchFamily="2" charset="0"/>
                <a:ea typeface="Roboto" panose="02000000000000000000" pitchFamily="2" charset="0"/>
              </a:rPr>
              <a:t>pick</a:t>
            </a:r>
            <a:r>
              <a:rPr lang="fr-FR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  <a:p>
            <a:pPr algn="ctr">
              <a:defRPr/>
            </a:pPr>
            <a:endParaRPr lang="fr-FR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73C03741-8322-6EB0-D51C-AB0FDC62CE34}"/>
              </a:ext>
            </a:extLst>
          </p:cNvPr>
          <p:cNvGrpSpPr/>
          <p:nvPr/>
        </p:nvGrpSpPr>
        <p:grpSpPr bwMode="auto">
          <a:xfrm>
            <a:off x="1313804" y="2180149"/>
            <a:ext cx="1830658" cy="3964258"/>
            <a:chOff x="7036421" y="1551644"/>
            <a:chExt cx="1830658" cy="3964258"/>
          </a:xfrm>
        </p:grpSpPr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73B8B6ED-D975-D52F-7E77-D13BD6C17B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28083" y="1916151"/>
              <a:ext cx="5577" cy="100732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230F216C-511D-6EED-D161-1C29120A214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C8A5007D-455D-2FB5-07F3-4FB956C0012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57" name="Connecteur droit avec flèche 56">
                <a:extLst>
                  <a:ext uri="{FF2B5EF4-FFF2-40B4-BE49-F238E27FC236}">
                    <a16:creationId xmlns:a16="http://schemas.microsoft.com/office/drawing/2014/main" id="{F5D84F0B-ADEF-00F3-3BB5-456CC8B463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BE7DC3F3-0812-AA57-5003-7AC24DE61EA4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Connecteur droit avec flèche 58">
                <a:extLst>
                  <a:ext uri="{FF2B5EF4-FFF2-40B4-BE49-F238E27FC236}">
                    <a16:creationId xmlns:a16="http://schemas.microsoft.com/office/drawing/2014/main" id="{B637795A-C8EA-23EA-9951-7E34E14D9CB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7294CC2C-8D6C-7A29-3D87-F1909E7DA101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1" name="Connecteur droit avec flèche 60">
                <a:extLst>
                  <a:ext uri="{FF2B5EF4-FFF2-40B4-BE49-F238E27FC236}">
                    <a16:creationId xmlns:a16="http://schemas.microsoft.com/office/drawing/2014/main" id="{BD879FFB-E2C6-B2BF-D54E-DF13085DD6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241FE42-992B-2C11-01CF-51127D89FECB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8344B91F-6EDA-137A-ECB4-C990BCCB8D8C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C2CB9137-15F6-445E-C253-903E9588D62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8C7A37D5-A07F-2BFE-E9C8-87E0D90EE2EA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ZoneTexte 66">
            <a:extLst>
              <a:ext uri="{FF2B5EF4-FFF2-40B4-BE49-F238E27FC236}">
                <a16:creationId xmlns:a16="http://schemas.microsoft.com/office/drawing/2014/main" id="{703E24FE-DE4E-9EB0-8932-E7AC34043F2D}"/>
              </a:ext>
            </a:extLst>
          </p:cNvPr>
          <p:cNvSpPr txBox="1"/>
          <p:nvPr/>
        </p:nvSpPr>
        <p:spPr>
          <a:xfrm>
            <a:off x="81138" y="2197823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E53B37B2-DD03-B19C-096C-5A4B15FEAEB7}"/>
              </a:ext>
            </a:extLst>
          </p:cNvPr>
          <p:cNvGrpSpPr/>
          <p:nvPr/>
        </p:nvGrpSpPr>
        <p:grpSpPr bwMode="auto">
          <a:xfrm>
            <a:off x="7615730" y="2003135"/>
            <a:ext cx="1830658" cy="3964258"/>
            <a:chOff x="7036421" y="1551644"/>
            <a:chExt cx="1830658" cy="3964258"/>
          </a:xfrm>
        </p:grpSpPr>
        <p:cxnSp>
          <p:nvCxnSpPr>
            <p:cNvPr id="74" name="Connecteur droit avec flèche 73">
              <a:extLst>
                <a:ext uri="{FF2B5EF4-FFF2-40B4-BE49-F238E27FC236}">
                  <a16:creationId xmlns:a16="http://schemas.microsoft.com/office/drawing/2014/main" id="{5693598E-F528-A824-42A7-F9DFF66346C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373050" y="3189248"/>
              <a:ext cx="1109545" cy="867933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e 74">
              <a:extLst>
                <a:ext uri="{FF2B5EF4-FFF2-40B4-BE49-F238E27FC236}">
                  <a16:creationId xmlns:a16="http://schemas.microsoft.com/office/drawing/2014/main" id="{F12D5C1F-6C81-442C-E274-44EDC9FBB3C3}"/>
                </a:ext>
              </a:extLst>
            </p:cNvPr>
            <p:cNvGrpSpPr/>
            <p:nvPr/>
          </p:nvGrpSpPr>
          <p:grpSpPr bwMode="auto">
            <a:xfrm>
              <a:off x="8426605" y="1551644"/>
              <a:ext cx="440474" cy="3964258"/>
              <a:chOff x="9244361" y="1579522"/>
              <a:chExt cx="440474" cy="3964258"/>
            </a:xfrm>
          </p:grpSpPr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561C6069-3131-727D-58B0-B948D81321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45316" y="4347116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A58FA6EC-F9E8-13FD-EC5C-05DAF27782D5}"/>
                  </a:ext>
                </a:extLst>
              </p:cNvPr>
              <p:cNvSpPr/>
              <p:nvPr/>
            </p:nvSpPr>
            <p:spPr bwMode="auto">
              <a:xfrm rot="10800000">
                <a:off x="9244361" y="516278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0" name="Connecteur droit avec flèche 79">
                <a:extLst>
                  <a:ext uri="{FF2B5EF4-FFF2-40B4-BE49-F238E27FC236}">
                    <a16:creationId xmlns:a16="http://schemas.microsoft.com/office/drawing/2014/main" id="{484BB4E0-9297-F6BE-8075-B9825443C8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54609" y="3157653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4182553E-0624-D85E-2CB7-03048909D208}"/>
                  </a:ext>
                </a:extLst>
              </p:cNvPr>
              <p:cNvSpPr/>
              <p:nvPr/>
            </p:nvSpPr>
            <p:spPr bwMode="auto">
              <a:xfrm rot="10800000">
                <a:off x="9253654" y="3973317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2" name="Connecteur droit avec flèche 81">
                <a:extLst>
                  <a:ext uri="{FF2B5EF4-FFF2-40B4-BE49-F238E27FC236}">
                    <a16:creationId xmlns:a16="http://schemas.microsoft.com/office/drawing/2014/main" id="{00BCD4EB-0017-6509-3AE1-DFF9DF82DF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9473195" y="1958897"/>
                <a:ext cx="5576" cy="92368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D5374EF-5CAD-9BC5-9743-671CD0FEA9E2}"/>
                  </a:ext>
                </a:extLst>
              </p:cNvPr>
              <p:cNvSpPr/>
              <p:nvPr/>
            </p:nvSpPr>
            <p:spPr bwMode="auto">
              <a:xfrm rot="10800000">
                <a:off x="9272240" y="2774560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6932517F-8AEA-DAD4-A43E-699B186D46A8}"/>
                  </a:ext>
                </a:extLst>
              </p:cNvPr>
              <p:cNvSpPr/>
              <p:nvPr/>
            </p:nvSpPr>
            <p:spPr bwMode="auto">
              <a:xfrm rot="10800000">
                <a:off x="9303835" y="1579522"/>
                <a:ext cx="381000" cy="381000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8B990932-C3F4-08FF-C026-0677DA9E04EA}"/>
                </a:ext>
              </a:extLst>
            </p:cNvPr>
            <p:cNvSpPr/>
            <p:nvPr/>
          </p:nvSpPr>
          <p:spPr bwMode="auto">
            <a:xfrm rot="10800000">
              <a:off x="7036421" y="286191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31B5965D-26FB-00BC-E999-032FF7C628A4}"/>
                </a:ext>
              </a:extLst>
            </p:cNvPr>
            <p:cNvSpPr/>
            <p:nvPr/>
          </p:nvSpPr>
          <p:spPr bwMode="auto">
            <a:xfrm rot="10800000">
              <a:off x="7036421" y="1551644"/>
              <a:ext cx="381000" cy="381000"/>
            </a:xfrm>
            <a:prstGeom prst="ellipse">
              <a:avLst/>
            </a:prstGeom>
            <a:solidFill>
              <a:srgbClr val="BBEDFF"/>
            </a:solidFill>
            <a:ln w="28575">
              <a:solidFill>
                <a:srgbClr val="60606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13F633CA-12FD-0E6C-A423-9960E0359075}"/>
              </a:ext>
            </a:extLst>
          </p:cNvPr>
          <p:cNvSpPr txBox="1"/>
          <p:nvPr/>
        </p:nvSpPr>
        <p:spPr bwMode="auto">
          <a:xfrm>
            <a:off x="4479758" y="3945748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E82575A-3FC6-13AE-F706-E8A2DDFEDAEC}"/>
              </a:ext>
            </a:extLst>
          </p:cNvPr>
          <p:cNvCxnSpPr>
            <a:cxnSpLocks/>
          </p:cNvCxnSpPr>
          <p:nvPr/>
        </p:nvCxnSpPr>
        <p:spPr bwMode="auto">
          <a:xfrm flipV="1">
            <a:off x="3084988" y="5077718"/>
            <a:ext cx="1109545" cy="86793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092AEE02-2098-D2A0-AC30-9E060A7F5430}"/>
              </a:ext>
            </a:extLst>
          </p:cNvPr>
          <p:cNvSpPr/>
          <p:nvPr/>
        </p:nvSpPr>
        <p:spPr bwMode="auto">
          <a:xfrm rot="10800000">
            <a:off x="4061853" y="470098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5A7038-C5BB-FF11-AD47-8133916CB4B8}"/>
              </a:ext>
            </a:extLst>
          </p:cNvPr>
          <p:cNvCxnSpPr>
            <a:cxnSpLocks/>
            <a:stCxn id="6" idx="4"/>
            <a:endCxn id="7" idx="0"/>
          </p:cNvCxnSpPr>
          <p:nvPr/>
        </p:nvCxnSpPr>
        <p:spPr bwMode="auto">
          <a:xfrm flipH="1" flipV="1">
            <a:off x="4250422" y="4334772"/>
            <a:ext cx="1931" cy="36621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7C1C762B-9AC1-6EFE-5F10-65C5A62CCD52}"/>
              </a:ext>
            </a:extLst>
          </p:cNvPr>
          <p:cNvSpPr/>
          <p:nvPr/>
        </p:nvSpPr>
        <p:spPr bwMode="auto">
          <a:xfrm rot="10800000">
            <a:off x="4059922" y="3953772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AF94CA-0D71-C030-B203-8CF82FAD2DAF}"/>
              </a:ext>
            </a:extLst>
          </p:cNvPr>
          <p:cNvSpPr txBox="1"/>
          <p:nvPr/>
        </p:nvSpPr>
        <p:spPr>
          <a:xfrm>
            <a:off x="4438627" y="4200590"/>
            <a:ext cx="1786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Cool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stuff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»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CC69070-FA14-9CD8-6869-C3106A0EB993}"/>
              </a:ext>
            </a:extLst>
          </p:cNvPr>
          <p:cNvSpPr txBox="1"/>
          <p:nvPr/>
        </p:nvSpPr>
        <p:spPr>
          <a:xfrm>
            <a:off x="6350995" y="2005526"/>
            <a:ext cx="129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Bug fix »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1D42473-75B8-36B0-C5B7-F3734F772579}"/>
              </a:ext>
            </a:extLst>
          </p:cNvPr>
          <p:cNvSpPr/>
          <p:nvPr/>
        </p:nvSpPr>
        <p:spPr bwMode="auto">
          <a:xfrm rot="10800000">
            <a:off x="7604576" y="873099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2A5BB1A-3544-BEC0-07A8-E79CBE2AD7D6}"/>
              </a:ext>
            </a:extLst>
          </p:cNvPr>
          <p:cNvSpPr txBox="1"/>
          <p:nvPr/>
        </p:nvSpPr>
        <p:spPr>
          <a:xfrm>
            <a:off x="6102730" y="843449"/>
            <a:ext cx="173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Cool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Stuff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»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5E8F979-BD3D-E522-1E88-863F426D5C98}"/>
              </a:ext>
            </a:extLst>
          </p:cNvPr>
          <p:cNvSpPr txBox="1"/>
          <p:nvPr/>
        </p:nvSpPr>
        <p:spPr bwMode="auto">
          <a:xfrm>
            <a:off x="10807517" y="3777609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b1f4e5f218</a:t>
            </a:r>
            <a:endParaRPr lang="fr-FR" dirty="0">
              <a:latin typeface="+mj-lt"/>
            </a:endParaRP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A571ABC-6D47-C37C-97CB-A0C4D06F50BC}"/>
              </a:ext>
            </a:extLst>
          </p:cNvPr>
          <p:cNvCxnSpPr>
            <a:cxnSpLocks/>
          </p:cNvCxnSpPr>
          <p:nvPr/>
        </p:nvCxnSpPr>
        <p:spPr bwMode="auto">
          <a:xfrm flipV="1">
            <a:off x="9412747" y="4909579"/>
            <a:ext cx="1109545" cy="86793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>
            <a:extLst>
              <a:ext uri="{FF2B5EF4-FFF2-40B4-BE49-F238E27FC236}">
                <a16:creationId xmlns:a16="http://schemas.microsoft.com/office/drawing/2014/main" id="{5AED57B9-625D-F5AC-9BB5-89C991E358AC}"/>
              </a:ext>
            </a:extLst>
          </p:cNvPr>
          <p:cNvSpPr/>
          <p:nvPr/>
        </p:nvSpPr>
        <p:spPr bwMode="auto">
          <a:xfrm rot="10800000">
            <a:off x="10389612" y="453284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13B2142-F83A-79B0-B991-95495975B699}"/>
              </a:ext>
            </a:extLst>
          </p:cNvPr>
          <p:cNvCxnSpPr>
            <a:cxnSpLocks/>
            <a:stCxn id="19" idx="4"/>
            <a:endCxn id="21" idx="0"/>
          </p:cNvCxnSpPr>
          <p:nvPr/>
        </p:nvCxnSpPr>
        <p:spPr bwMode="auto">
          <a:xfrm flipH="1" flipV="1">
            <a:off x="10578181" y="4166633"/>
            <a:ext cx="1931" cy="36621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8AD87F9D-D079-3493-3512-5284531B0A2E}"/>
              </a:ext>
            </a:extLst>
          </p:cNvPr>
          <p:cNvSpPr/>
          <p:nvPr/>
        </p:nvSpPr>
        <p:spPr bwMode="auto">
          <a:xfrm rot="10800000">
            <a:off x="10387681" y="3785633"/>
            <a:ext cx="381000" cy="3810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A08F0A3-694F-445F-77DB-01FF2F0EEBB4}"/>
              </a:ext>
            </a:extLst>
          </p:cNvPr>
          <p:cNvSpPr txBox="1"/>
          <p:nvPr/>
        </p:nvSpPr>
        <p:spPr>
          <a:xfrm>
            <a:off x="10716996" y="404231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« Cool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</a:rPr>
              <a:t>stuff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</a:rPr>
              <a:t> »</a:t>
            </a:r>
          </a:p>
        </p:txBody>
      </p:sp>
    </p:spTree>
    <p:extLst>
      <p:ext uri="{BB962C8B-B14F-4D97-AF65-F5344CB8AC3E}">
        <p14:creationId xmlns:p14="http://schemas.microsoft.com/office/powerpoint/2010/main" val="23358937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2963652" y="2492896"/>
            <a:ext cx="6264696" cy="107913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fr-FR" dirty="0"/>
              <a:t>POUR </a:t>
            </a:r>
            <a:r>
              <a:rPr lang="fr-FR" dirty="0" err="1"/>
              <a:t>ALLer</a:t>
            </a:r>
            <a:r>
              <a:rPr lang="fr-FR" dirty="0"/>
              <a:t> Plus loin</a:t>
            </a:r>
            <a:endParaRPr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2963652" y="3429000"/>
            <a:ext cx="9109012" cy="978428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de-DE" sz="3200" dirty="0" err="1">
                <a:ea typeface="Roboto Condensed"/>
                <a:cs typeface="Roboto Condensed"/>
              </a:rPr>
              <a:t>Une</a:t>
            </a:r>
            <a:r>
              <a:rPr lang="de-DE" sz="3200" dirty="0">
                <a:ea typeface="Roboto Condensed"/>
                <a:cs typeface="Roboto Condensed"/>
              </a:rPr>
              <a:t> </a:t>
            </a:r>
            <a:r>
              <a:rPr lang="de-DE" sz="3200" dirty="0" err="1">
                <a:ea typeface="Roboto Condensed"/>
                <a:cs typeface="Roboto Condensed"/>
              </a:rPr>
              <a:t>autre</a:t>
            </a:r>
            <a:r>
              <a:rPr lang="de-DE" sz="3200" dirty="0">
                <a:ea typeface="Roboto Condensed"/>
                <a:cs typeface="Roboto Condensed"/>
              </a:rPr>
              <a:t> </a:t>
            </a:r>
            <a:r>
              <a:rPr lang="de-DE" sz="3200" dirty="0" err="1">
                <a:ea typeface="Roboto Condensed"/>
                <a:cs typeface="Roboto Condensed"/>
              </a:rPr>
              <a:t>ressource</a:t>
            </a:r>
            <a:r>
              <a:rPr lang="de-DE" sz="3200" dirty="0">
                <a:ea typeface="Roboto Condensed"/>
                <a:cs typeface="Roboto Condensed"/>
              </a:rPr>
              <a:t> </a:t>
            </a:r>
            <a:r>
              <a:rPr lang="de-DE" sz="3200" dirty="0">
                <a:ea typeface="Roboto Condensed"/>
                <a:cs typeface="Roboto Condensed"/>
                <a:hlinkClick r:id="rId2"/>
              </a:rPr>
              <a:t>https://learngitbranching.js.</a:t>
            </a:r>
            <a:r>
              <a:rPr lang="de-DE" sz="3200">
                <a:ea typeface="Roboto Condensed"/>
                <a:cs typeface="Roboto Condensed"/>
                <a:hlinkClick r:id="rId2"/>
              </a:rPr>
              <a:t>org/</a:t>
            </a:r>
            <a:endParaRPr lang="de-DE" sz="3200" dirty="0">
              <a:ea typeface="Roboto Condensed"/>
              <a:cs typeface="Roboto Condensed"/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endParaRPr lang="de-DE" sz="3200" dirty="0">
              <a:ea typeface="Roboto Condensed"/>
              <a:cs typeface="Roboto Condensed"/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96502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E59EB-A6BA-AF16-D934-6AD309C37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 anchor="ctr">
            <a:norm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Services d’hébergement de </a:t>
            </a:r>
            <a:r>
              <a:rPr lang="fr-FR" dirty="0" err="1">
                <a:solidFill>
                  <a:schemeClr val="accent2"/>
                </a:solidFill>
              </a:rPr>
              <a:t>répo</a:t>
            </a:r>
            <a:r>
              <a:rPr lang="fr-FR" dirty="0">
                <a:solidFill>
                  <a:schemeClr val="accent2"/>
                </a:solidFill>
              </a:rPr>
              <a:t> Git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503AFE-8306-6BDE-215B-5945F7BD1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72202" y="2348880"/>
            <a:ext cx="5181600" cy="2292857"/>
          </a:xfrm>
          <a:prstGeom prst="rect">
            <a:avLst/>
          </a:prstGeom>
          <a:noFill/>
        </p:spPr>
      </p:pic>
      <p:pic>
        <p:nvPicPr>
          <p:cNvPr id="8" name="Image 10">
            <a:extLst>
              <a:ext uri="{FF2B5EF4-FFF2-40B4-BE49-F238E27FC236}">
                <a16:creationId xmlns:a16="http://schemas.microsoft.com/office/drawing/2014/main" id="{3DEB0E88-8E73-F7A0-D152-3799A79BE9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809" b="89924" l="9875" r="89986">
                        <a14:foregroundMark x1="50626" y1="7809" x2="50626" y2="7809"/>
                        <a14:foregroundMark x1="34075" y1="77078" x2="34075" y2="77078"/>
                        <a14:foregroundMark x1="39082" y1="77834" x2="39082" y2="77834"/>
                        <a14:foregroundMark x1="38665" y1="67506" x2="38665" y2="67506"/>
                        <a14:foregroundMark x1="43533" y1="76071" x2="43533" y2="76071"/>
                        <a14:foregroundMark x1="53268" y1="76071" x2="53268" y2="76071"/>
                        <a14:foregroundMark x1="59666" y1="78841" x2="59666" y2="78841"/>
                        <a14:foregroundMark x1="69402" y1="73300" x2="69402" y2="73300"/>
                      </a14:backgroundRemoval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38200" y="1998475"/>
            <a:ext cx="5181600" cy="286105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8BD5E14-F1F1-DD95-93A9-07E57CFA5262}"/>
              </a:ext>
            </a:extLst>
          </p:cNvPr>
          <p:cNvSpPr txBox="1"/>
          <p:nvPr/>
        </p:nvSpPr>
        <p:spPr>
          <a:xfrm>
            <a:off x="3827748" y="5167308"/>
            <a:ext cx="453650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chemeClr val="accent2"/>
                </a:solidFill>
                <a:latin typeface="Roboto"/>
                <a:ea typeface="Roboto Light"/>
                <a:cs typeface="Roboto Light"/>
              </a:rPr>
              <a:t>gitlab.viarezo.fr </a:t>
            </a:r>
            <a:endParaRPr lang="fr-FR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30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C351D-A28A-A4A1-548C-DDCA638CF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Ajouter une clé SSH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F86764-BCE4-6F70-429B-747A42234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030" y="3616563"/>
            <a:ext cx="3587477" cy="292003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A249760-160F-8996-4FDF-C5330B552C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248"/>
          <a:stretch/>
        </p:blipFill>
        <p:spPr>
          <a:xfrm>
            <a:off x="8184232" y="3068960"/>
            <a:ext cx="2530375" cy="3528392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3B8477F-4D32-CAAA-4A21-682E305B1652}"/>
              </a:ext>
            </a:extLst>
          </p:cNvPr>
          <p:cNvCxnSpPr>
            <a:cxnSpLocks/>
          </p:cNvCxnSpPr>
          <p:nvPr/>
        </p:nvCxnSpPr>
        <p:spPr>
          <a:xfrm>
            <a:off x="6168008" y="4473116"/>
            <a:ext cx="1512168" cy="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C0F474CB-960F-E8D0-11D8-8E3A741FF5D0}"/>
              </a:ext>
            </a:extLst>
          </p:cNvPr>
          <p:cNvSpPr txBox="1"/>
          <p:nvPr/>
        </p:nvSpPr>
        <p:spPr>
          <a:xfrm>
            <a:off x="838200" y="1337052"/>
            <a:ext cx="11450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 err="1">
                <a:latin typeface="Roboto" panose="02000000000000000000" pitchFamily="2" charset="0"/>
                <a:ea typeface="Roboto" panose="02000000000000000000" pitchFamily="2" charset="0"/>
              </a:rPr>
              <a:t>ssh-keygen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 -t ed25519</a:t>
            </a:r>
          </a:p>
          <a:p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it-IT" sz="2800" i="1" dirty="0" err="1">
                <a:latin typeface="Roboto" panose="02000000000000000000" pitchFamily="2" charset="0"/>
                <a:ea typeface="Roboto" panose="02000000000000000000" pitchFamily="2" charset="0"/>
              </a:rPr>
              <a:t>Enter</a:t>
            </a:r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 file in </a:t>
            </a:r>
            <a:r>
              <a:rPr lang="it-IT" sz="2800" i="1" dirty="0" err="1">
                <a:latin typeface="Roboto" panose="02000000000000000000" pitchFamily="2" charset="0"/>
                <a:ea typeface="Roboto" panose="02000000000000000000" pitchFamily="2" charset="0"/>
              </a:rPr>
              <a:t>which</a:t>
            </a:r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it-IT" sz="2800" i="1" dirty="0" err="1">
                <a:latin typeface="Roboto" panose="02000000000000000000" pitchFamily="2" charset="0"/>
                <a:ea typeface="Roboto" panose="02000000000000000000" pitchFamily="2" charset="0"/>
              </a:rPr>
              <a:t>save</a:t>
            </a:r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 the key : </a:t>
            </a:r>
            <a:r>
              <a:rPr lang="it-IT" sz="2800" b="1" dirty="0">
                <a:latin typeface="Roboto" panose="02000000000000000000" pitchFamily="2" charset="0"/>
                <a:ea typeface="Roboto" panose="02000000000000000000" pitchFamily="2" charset="0"/>
              </a:rPr>
              <a:t>ENTRER</a:t>
            </a:r>
            <a:endParaRPr lang="it-IT" sz="2800" i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	</a:t>
            </a:r>
            <a:r>
              <a:rPr lang="it-IT" sz="2800" i="1" dirty="0" err="1">
                <a:latin typeface="Roboto" panose="02000000000000000000" pitchFamily="2" charset="0"/>
                <a:ea typeface="Roboto" panose="02000000000000000000" pitchFamily="2" charset="0"/>
              </a:rPr>
              <a:t>Enter</a:t>
            </a:r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800" i="1" dirty="0" err="1">
                <a:latin typeface="Roboto" panose="02000000000000000000" pitchFamily="2" charset="0"/>
                <a:ea typeface="Roboto" panose="02000000000000000000" pitchFamily="2" charset="0"/>
              </a:rPr>
              <a:t>passphrase</a:t>
            </a:r>
            <a:r>
              <a:rPr lang="it-IT" sz="2800" i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: &lt;</a:t>
            </a:r>
            <a:r>
              <a:rPr lang="it-IT" sz="2800" dirty="0" err="1">
                <a:latin typeface="Roboto" panose="02000000000000000000" pitchFamily="2" charset="0"/>
                <a:ea typeface="Roboto" panose="02000000000000000000" pitchFamily="2" charset="0"/>
              </a:rPr>
              <a:t>mot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 de passe&gt;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cd ~/.</a:t>
            </a:r>
            <a:r>
              <a:rPr lang="en-US" sz="2800" dirty="0" err="1">
                <a:latin typeface="Roboto" panose="02000000000000000000" pitchFamily="2" charset="0"/>
                <a:ea typeface="Roboto" panose="02000000000000000000" pitchFamily="2" charset="0"/>
              </a:rPr>
              <a:t>ssh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endParaRPr lang="it-IT" sz="2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cat id_ed25519.pub </a:t>
            </a:r>
            <a:endParaRPr lang="fr-FR" sz="2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4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395391-9BFA-AA52-1F25-C50617D81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Cloner un repository</a:t>
            </a:r>
          </a:p>
        </p:txBody>
      </p:sp>
      <p:pic>
        <p:nvPicPr>
          <p:cNvPr id="5" name="Image 4" descr="Une image contenant texte, moniteur, capture d’écran, noir&#10;&#10;Description générée automatiquement">
            <a:extLst>
              <a:ext uri="{FF2B5EF4-FFF2-40B4-BE49-F238E27FC236}">
                <a16:creationId xmlns:a16="http://schemas.microsoft.com/office/drawing/2014/main" id="{8FAB2BF5-83D7-F278-1AF4-AAF7875B3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579" b="47584"/>
          <a:stretch/>
        </p:blipFill>
        <p:spPr bwMode="auto">
          <a:xfrm>
            <a:off x="238510" y="2564904"/>
            <a:ext cx="11714979" cy="32666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19B8755-AAF8-F113-E0C6-E76DFAE674FA}"/>
              </a:ext>
            </a:extLst>
          </p:cNvPr>
          <p:cNvSpPr/>
          <p:nvPr/>
        </p:nvSpPr>
        <p:spPr>
          <a:xfrm>
            <a:off x="9264352" y="3694180"/>
            <a:ext cx="2520280" cy="526908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BD644DC-0C31-9D8C-5084-03E094155D50}"/>
              </a:ext>
            </a:extLst>
          </p:cNvPr>
          <p:cNvSpPr txBox="1"/>
          <p:nvPr/>
        </p:nvSpPr>
        <p:spPr>
          <a:xfrm>
            <a:off x="850564" y="1556792"/>
            <a:ext cx="54614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>
                <a:latin typeface="Roboto" panose="02000000000000000000" pitchFamily="2" charset="0"/>
                <a:ea typeface="Roboto" panose="02000000000000000000" pitchFamily="2" charset="0"/>
              </a:rPr>
              <a:t>git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 clone &lt; lien </a:t>
            </a:r>
            <a:r>
              <a:rPr lang="it-IT" sz="2800" dirty="0" err="1">
                <a:latin typeface="Roboto" panose="02000000000000000000" pitchFamily="2" charset="0"/>
                <a:ea typeface="Roboto" panose="02000000000000000000" pitchFamily="2" charset="0"/>
              </a:rPr>
              <a:t>vers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 le </a:t>
            </a:r>
            <a:r>
              <a:rPr lang="it-IT" sz="2800" dirty="0" err="1">
                <a:latin typeface="Roboto" panose="02000000000000000000" pitchFamily="2" charset="0"/>
                <a:ea typeface="Roboto" panose="02000000000000000000" pitchFamily="2" charset="0"/>
              </a:rPr>
              <a:t>répo</a:t>
            </a:r>
            <a:r>
              <a:rPr lang="it-IT" sz="2800" dirty="0">
                <a:latin typeface="Roboto" panose="02000000000000000000" pitchFamily="2" charset="0"/>
                <a:ea typeface="Roboto" panose="02000000000000000000" pitchFamily="2" charset="0"/>
              </a:rPr>
              <a:t> &gt;</a:t>
            </a:r>
          </a:p>
          <a:p>
            <a:endParaRPr lang="fr-FR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8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87A95-888A-7526-F7D3-551B536A0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  <a:latin typeface="Roboto Condensed"/>
                <a:ea typeface="Roboto Condensed"/>
              </a:rPr>
              <a:t>Le commit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89D43-1BD8-A954-77D7-D79274323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6860" y="2060848"/>
            <a:ext cx="5181600" cy="435133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800" dirty="0">
                <a:latin typeface="Roboto Light"/>
                <a:ea typeface="Roboto Light"/>
              </a:rPr>
              <a:t>Un commit c'est :</a:t>
            </a:r>
            <a:endParaRPr lang="fr-FR" sz="2800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Char char="•"/>
              <a:defRPr/>
            </a:pPr>
            <a:r>
              <a:rPr lang="fr-FR" sz="2800" dirty="0">
                <a:latin typeface="Roboto Light"/>
                <a:ea typeface="Roboto Light"/>
              </a:rPr>
              <a:t>L'unité de base de git</a:t>
            </a:r>
            <a:endParaRPr lang="fr-FR" sz="2800" dirty="0">
              <a:ea typeface="Roboto Light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,Sans-Serif"/>
              <a:buChar char="•"/>
              <a:defRPr/>
            </a:pPr>
            <a:r>
              <a:rPr lang="fr-FR" sz="2800" dirty="0">
                <a:latin typeface="Roboto Light"/>
                <a:ea typeface="Roboto Light"/>
                <a:cs typeface="Roboto Light"/>
              </a:rPr>
              <a:t>Un ensemble de changement (diff)</a:t>
            </a:r>
            <a:endParaRPr lang="fr-FR" sz="2800" dirty="0">
              <a:latin typeface="Roboto Thin"/>
              <a:ea typeface="Roboto Thin"/>
              <a:cs typeface="Roboto Light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,Sans-Serif"/>
              <a:buChar char="•"/>
              <a:defRPr/>
            </a:pPr>
            <a:r>
              <a:rPr lang="fr-FR" sz="2800" dirty="0">
                <a:latin typeface="Roboto Light"/>
                <a:ea typeface="Roboto Light"/>
                <a:cs typeface="Roboto Light"/>
              </a:rPr>
              <a:t>Une version du code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Arial,Sans-Serif"/>
              <a:buChar char="•"/>
              <a:defRPr/>
            </a:pPr>
            <a:r>
              <a:rPr lang="fr-FR" sz="2800" dirty="0">
                <a:latin typeface="Roboto Light"/>
                <a:ea typeface="Roboto Light"/>
                <a:cs typeface="Roboto Light"/>
              </a:rPr>
              <a:t>1 commit = 1 fonctionnalité</a:t>
            </a:r>
          </a:p>
          <a:p>
            <a:endParaRPr lang="fr-FR" dirty="0"/>
          </a:p>
        </p:txBody>
      </p:sp>
      <p:pic>
        <p:nvPicPr>
          <p:cNvPr id="5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D05E0CB4-2024-1CD6-F0D9-D02F77DA74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76" r="69388" b="358"/>
          <a:stretch/>
        </p:blipFill>
        <p:spPr bwMode="auto">
          <a:xfrm>
            <a:off x="6960096" y="1690692"/>
            <a:ext cx="3171709" cy="454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81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7464A-60DF-6DE2-2BD8-6F784941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Ajouter ou supprimer des fichiers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FCA2762-F588-F6CB-93C3-F790824CF343}"/>
              </a:ext>
            </a:extLst>
          </p:cNvPr>
          <p:cNvGrpSpPr/>
          <p:nvPr/>
        </p:nvGrpSpPr>
        <p:grpSpPr bwMode="auto">
          <a:xfrm>
            <a:off x="8763000" y="1843403"/>
            <a:ext cx="440474" cy="3964258"/>
            <a:chOff x="9244361" y="1579522"/>
            <a:chExt cx="440474" cy="396425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CD62D73-2A34-C699-4188-72778C63DAD1}"/>
                </a:ext>
              </a:extLst>
            </p:cNvPr>
            <p:cNvSpPr/>
            <p:nvPr/>
          </p:nvSpPr>
          <p:spPr bwMode="auto">
            <a:xfrm rot="10800000">
              <a:off x="9244361" y="5162780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A3E43FAA-D1C7-E9D6-9859-2C6763164ACC}"/>
                </a:ext>
              </a:extLst>
            </p:cNvPr>
            <p:cNvCxnSpPr>
              <a:cxnSpLocks/>
              <a:stCxn id="7" idx="4"/>
            </p:cNvCxnSpPr>
            <p:nvPr/>
          </p:nvCxnSpPr>
          <p:spPr bwMode="auto">
            <a:xfrm flipV="1">
              <a:off x="9434861" y="1958898"/>
              <a:ext cx="43910" cy="320388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0364195C-EF37-603F-B27F-B763047FD341}"/>
                </a:ext>
              </a:extLst>
            </p:cNvPr>
            <p:cNvSpPr/>
            <p:nvPr/>
          </p:nvSpPr>
          <p:spPr bwMode="auto">
            <a:xfrm rot="10800000">
              <a:off x="9303835" y="157952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84212F9-D082-3955-72E6-ED17086372C4}"/>
              </a:ext>
            </a:extLst>
          </p:cNvPr>
          <p:cNvSpPr/>
          <p:nvPr/>
        </p:nvSpPr>
        <p:spPr>
          <a:xfrm>
            <a:off x="1488775" y="1790731"/>
            <a:ext cx="1779111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atin typeface="+mj-lt"/>
              </a:rPr>
              <a:t>Répertoire de travail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7F0E297-F7C6-AD3C-525D-0719558E7E8E}"/>
              </a:ext>
            </a:extLst>
          </p:cNvPr>
          <p:cNvSpPr/>
          <p:nvPr/>
        </p:nvSpPr>
        <p:spPr>
          <a:xfrm>
            <a:off x="5735960" y="1709184"/>
            <a:ext cx="1779111" cy="8640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Staging</a:t>
            </a:r>
            <a:r>
              <a:rPr lang="fr-FR" b="1" dirty="0">
                <a:latin typeface="+mj-lt"/>
              </a:rPr>
              <a:t> Area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57348D9-4955-0EAB-CBD4-A5AEB06B2E27}"/>
              </a:ext>
            </a:extLst>
          </p:cNvPr>
          <p:cNvCxnSpPr>
            <a:stCxn id="14" idx="2"/>
          </p:cNvCxnSpPr>
          <p:nvPr/>
        </p:nvCxnSpPr>
        <p:spPr>
          <a:xfrm flipH="1">
            <a:off x="2378330" y="2654827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A42C32B-B56B-FA04-3FCC-B1CA58CDDCD4}"/>
              </a:ext>
            </a:extLst>
          </p:cNvPr>
          <p:cNvCxnSpPr/>
          <p:nvPr/>
        </p:nvCxnSpPr>
        <p:spPr>
          <a:xfrm flipH="1">
            <a:off x="6629034" y="2591772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CC39ACB-47F7-4084-E86F-6A6FFD6D1F42}"/>
              </a:ext>
            </a:extLst>
          </p:cNvPr>
          <p:cNvCxnSpPr>
            <a:cxnSpLocks/>
          </p:cNvCxnSpPr>
          <p:nvPr/>
        </p:nvCxnSpPr>
        <p:spPr>
          <a:xfrm>
            <a:off x="2567608" y="4077072"/>
            <a:ext cx="38884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C64F2EA-A552-492E-9847-C7B862835B8D}"/>
              </a:ext>
            </a:extLst>
          </p:cNvPr>
          <p:cNvSpPr txBox="1"/>
          <p:nvPr/>
        </p:nvSpPr>
        <p:spPr>
          <a:xfrm>
            <a:off x="2525308" y="3290190"/>
            <a:ext cx="4488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sz="2800" dirty="0" err="1"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 &lt;nom du fichier&gt;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23FAA71-013B-FE5A-831E-ED788C214B20}"/>
              </a:ext>
            </a:extLst>
          </p:cNvPr>
          <p:cNvCxnSpPr>
            <a:cxnSpLocks/>
          </p:cNvCxnSpPr>
          <p:nvPr/>
        </p:nvCxnSpPr>
        <p:spPr>
          <a:xfrm flipH="1" flipV="1">
            <a:off x="9203474" y="2025975"/>
            <a:ext cx="2653166" cy="792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7C9FE3-70C8-FDB3-CDD1-E45888D15A93}"/>
              </a:ext>
            </a:extLst>
          </p:cNvPr>
          <p:cNvSpPr/>
          <p:nvPr/>
        </p:nvSpPr>
        <p:spPr>
          <a:xfrm>
            <a:off x="9150791" y="2148035"/>
            <a:ext cx="2841849" cy="17003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Staging</a:t>
            </a:r>
            <a:r>
              <a:rPr lang="fr-FR" b="1" dirty="0">
                <a:latin typeface="+mj-lt"/>
              </a:rPr>
              <a:t>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1.js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Fichier 2.json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1800" i="1" dirty="0">
                <a:latin typeface="Roboto" panose="02000000000000000000" pitchFamily="2" charset="0"/>
                <a:ea typeface="Roboto" panose="02000000000000000000" pitchFamily="2" charset="0"/>
              </a:rPr>
              <a:t>AAHAHAHAH.jpeg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i="1" dirty="0">
                <a:latin typeface="Roboto" panose="02000000000000000000" pitchFamily="2" charset="0"/>
                <a:ea typeface="Roboto" panose="02000000000000000000" pitchFamily="2" charset="0"/>
              </a:rPr>
              <a:t>Avengers.mp4</a:t>
            </a:r>
            <a:endParaRPr lang="fr-FR" i="1" dirty="0">
              <a:latin typeface="+mj-lt"/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25489CF-CB83-E32E-F611-D5CD5BDD1DDB}"/>
              </a:ext>
            </a:extLst>
          </p:cNvPr>
          <p:cNvCxnSpPr>
            <a:cxnSpLocks/>
          </p:cNvCxnSpPr>
          <p:nvPr/>
        </p:nvCxnSpPr>
        <p:spPr>
          <a:xfrm>
            <a:off x="2567608" y="3212976"/>
            <a:ext cx="38884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1BC79C2-E1FB-FF98-3AC7-B2B4699522D6}"/>
              </a:ext>
            </a:extLst>
          </p:cNvPr>
          <p:cNvSpPr txBox="1"/>
          <p:nvPr/>
        </p:nvSpPr>
        <p:spPr>
          <a:xfrm>
            <a:off x="2509357" y="419186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git </a:t>
            </a:r>
            <a:r>
              <a:rPr lang="fr-FR" sz="2800" dirty="0" err="1">
                <a:latin typeface="Roboto" panose="02000000000000000000" pitchFamily="2" charset="0"/>
                <a:ea typeface="Roboto" panose="02000000000000000000" pitchFamily="2" charset="0"/>
              </a:rPr>
              <a:t>rm</a:t>
            </a:r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 &lt;nom du fichier&gt;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4DBD4B6-F4BC-89D1-66D4-BB78209E36AA}"/>
              </a:ext>
            </a:extLst>
          </p:cNvPr>
          <p:cNvSpPr txBox="1"/>
          <p:nvPr/>
        </p:nvSpPr>
        <p:spPr>
          <a:xfrm>
            <a:off x="9192459" y="54266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fr-FR" dirty="0">
                <a:latin typeface="Roboto Light"/>
                <a:ea typeface="Roboto Light"/>
                <a:cs typeface="Roboto Thin"/>
              </a:rPr>
              <a:t>bc4593e0d2</a:t>
            </a:r>
            <a:endParaRPr lang="fr-FR" dirty="0">
              <a:latin typeface="Roboto Light"/>
              <a:ea typeface="Roboto Light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4F2B5C1-5A49-CD52-7397-888AF1ABE858}"/>
              </a:ext>
            </a:extLst>
          </p:cNvPr>
          <p:cNvSpPr txBox="1"/>
          <p:nvPr/>
        </p:nvSpPr>
        <p:spPr>
          <a:xfrm>
            <a:off x="9172152" y="5733256"/>
            <a:ext cx="76445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« Initial commit »</a:t>
            </a:r>
          </a:p>
        </p:txBody>
      </p:sp>
    </p:spTree>
    <p:extLst>
      <p:ext uri="{BB962C8B-B14F-4D97-AF65-F5344CB8AC3E}">
        <p14:creationId xmlns:p14="http://schemas.microsoft.com/office/powerpoint/2010/main" val="115707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7464A-60DF-6DE2-2BD8-6F784941A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2"/>
                </a:solidFill>
              </a:rPr>
              <a:t>Commit les changements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FCA2762-F588-F6CB-93C3-F790824CF343}"/>
              </a:ext>
            </a:extLst>
          </p:cNvPr>
          <p:cNvGrpSpPr/>
          <p:nvPr/>
        </p:nvGrpSpPr>
        <p:grpSpPr bwMode="auto">
          <a:xfrm>
            <a:off x="8763000" y="1843403"/>
            <a:ext cx="440474" cy="3964258"/>
            <a:chOff x="9244361" y="1579522"/>
            <a:chExt cx="440474" cy="396425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CD62D73-2A34-C699-4188-72778C63DAD1}"/>
                </a:ext>
              </a:extLst>
            </p:cNvPr>
            <p:cNvSpPr/>
            <p:nvPr/>
          </p:nvSpPr>
          <p:spPr bwMode="auto">
            <a:xfrm rot="10800000">
              <a:off x="9244361" y="5162780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A3E43FAA-D1C7-E9D6-9859-2C6763164ACC}"/>
                </a:ext>
              </a:extLst>
            </p:cNvPr>
            <p:cNvCxnSpPr>
              <a:cxnSpLocks/>
              <a:stCxn id="7" idx="4"/>
            </p:cNvCxnSpPr>
            <p:nvPr/>
          </p:nvCxnSpPr>
          <p:spPr bwMode="auto">
            <a:xfrm flipV="1">
              <a:off x="9434861" y="1958898"/>
              <a:ext cx="43910" cy="320388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0364195C-EF37-603F-B27F-B763047FD341}"/>
                </a:ext>
              </a:extLst>
            </p:cNvPr>
            <p:cNvSpPr/>
            <p:nvPr/>
          </p:nvSpPr>
          <p:spPr bwMode="auto">
            <a:xfrm rot="10800000">
              <a:off x="9303835" y="1579522"/>
              <a:ext cx="381000" cy="38100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84212F9-D082-3955-72E6-ED17086372C4}"/>
              </a:ext>
            </a:extLst>
          </p:cNvPr>
          <p:cNvSpPr/>
          <p:nvPr/>
        </p:nvSpPr>
        <p:spPr>
          <a:xfrm>
            <a:off x="1488775" y="1790731"/>
            <a:ext cx="1779111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atin typeface="+mj-lt"/>
              </a:rPr>
              <a:t>Zone de travail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7F0E297-F7C6-AD3C-525D-0719558E7E8E}"/>
              </a:ext>
            </a:extLst>
          </p:cNvPr>
          <p:cNvSpPr/>
          <p:nvPr/>
        </p:nvSpPr>
        <p:spPr>
          <a:xfrm>
            <a:off x="1488774" y="1790731"/>
            <a:ext cx="1779111" cy="8640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latin typeface="+mj-lt"/>
              </a:rPr>
              <a:t>Staging</a:t>
            </a:r>
            <a:r>
              <a:rPr lang="fr-FR" b="1" dirty="0">
                <a:latin typeface="+mj-lt"/>
              </a:rPr>
              <a:t> Area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57348D9-4955-0EAB-CBD4-A5AEB06B2E27}"/>
              </a:ext>
            </a:extLst>
          </p:cNvPr>
          <p:cNvCxnSpPr>
            <a:stCxn id="14" idx="2"/>
          </p:cNvCxnSpPr>
          <p:nvPr/>
        </p:nvCxnSpPr>
        <p:spPr>
          <a:xfrm flipH="1">
            <a:off x="2378330" y="2654827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A42C32B-B56B-FA04-3FCC-B1CA58CDDCD4}"/>
              </a:ext>
            </a:extLst>
          </p:cNvPr>
          <p:cNvCxnSpPr/>
          <p:nvPr/>
        </p:nvCxnSpPr>
        <p:spPr>
          <a:xfrm flipH="1">
            <a:off x="6629034" y="2591772"/>
            <a:ext cx="1" cy="307842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CC39ACB-47F7-4084-E86F-6A6FFD6D1F42}"/>
              </a:ext>
            </a:extLst>
          </p:cNvPr>
          <p:cNvCxnSpPr>
            <a:cxnSpLocks/>
          </p:cNvCxnSpPr>
          <p:nvPr/>
        </p:nvCxnSpPr>
        <p:spPr>
          <a:xfrm>
            <a:off x="2567608" y="4077072"/>
            <a:ext cx="38884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C64F2EA-A552-492E-9847-C7B862835B8D}"/>
              </a:ext>
            </a:extLst>
          </p:cNvPr>
          <p:cNvSpPr txBox="1"/>
          <p:nvPr/>
        </p:nvSpPr>
        <p:spPr>
          <a:xfrm>
            <a:off x="2458481" y="4194041"/>
            <a:ext cx="4488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Roboto" panose="02000000000000000000" pitchFamily="2" charset="0"/>
                <a:ea typeface="Roboto" panose="02000000000000000000" pitchFamily="2" charset="0"/>
              </a:rPr>
              <a:t>git commit -m &lt;message du commit&gt;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4D2D7D5-07D6-5E20-C9A2-BF045DC25F3C}"/>
              </a:ext>
            </a:extLst>
          </p:cNvPr>
          <p:cNvSpPr/>
          <p:nvPr/>
        </p:nvSpPr>
        <p:spPr>
          <a:xfrm>
            <a:off x="5735960" y="1709184"/>
            <a:ext cx="1779111" cy="864096"/>
          </a:xfrm>
          <a:prstGeom prst="roundRect">
            <a:avLst/>
          </a:prstGeom>
          <a:solidFill>
            <a:srgbClr val="BBE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Local Repo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6DBDAF8-89EE-39E9-32B9-DB95FA815D6C}"/>
              </a:ext>
            </a:extLst>
          </p:cNvPr>
          <p:cNvSpPr txBox="1"/>
          <p:nvPr/>
        </p:nvSpPr>
        <p:spPr bwMode="auto">
          <a:xfrm>
            <a:off x="9208450" y="1854707"/>
            <a:ext cx="1590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fr-FR" dirty="0">
                <a:latin typeface="+mj-lt"/>
                <a:ea typeface="Roboto Light"/>
                <a:cs typeface="Roboto Thin"/>
              </a:rPr>
              <a:t>1d0c3f4f67a</a:t>
            </a:r>
            <a:endParaRPr lang="fr-FR" dirty="0">
              <a:latin typeface="+mj-l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5D4015-BF5A-24D3-42B5-A19792A12808}"/>
              </a:ext>
            </a:extLst>
          </p:cNvPr>
          <p:cNvSpPr txBox="1"/>
          <p:nvPr/>
        </p:nvSpPr>
        <p:spPr>
          <a:xfrm>
            <a:off x="9192459" y="542666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fr-FR" dirty="0">
                <a:latin typeface="Roboto Condensed (En-têtes)"/>
                <a:ea typeface="Roboto Light"/>
                <a:cs typeface="Roboto Thin"/>
              </a:rPr>
              <a:t>bc4593e0d2</a:t>
            </a:r>
            <a:endParaRPr lang="fr-FR" dirty="0">
              <a:latin typeface="Roboto Condensed (En-têtes)"/>
              <a:ea typeface="Roboto Ligh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A08B5A4-2BA3-795B-2865-9A16974B1E24}"/>
              </a:ext>
            </a:extLst>
          </p:cNvPr>
          <p:cNvSpPr txBox="1"/>
          <p:nvPr/>
        </p:nvSpPr>
        <p:spPr>
          <a:xfrm>
            <a:off x="9217765" y="2196083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« Added new file to do </a:t>
            </a:r>
            <a:r>
              <a:rPr lang="fr-FR" sz="2000" dirty="0" err="1">
                <a:latin typeface="Roboto" panose="02000000000000000000" pitchFamily="2" charset="0"/>
                <a:ea typeface="Roboto" panose="02000000000000000000" pitchFamily="2" charset="0"/>
              </a:rPr>
              <a:t>something</a:t>
            </a:r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 »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C827E02-022E-38DF-1CCB-6D87E88522D4}"/>
              </a:ext>
            </a:extLst>
          </p:cNvPr>
          <p:cNvSpPr txBox="1"/>
          <p:nvPr/>
        </p:nvSpPr>
        <p:spPr>
          <a:xfrm>
            <a:off x="9172152" y="5733256"/>
            <a:ext cx="76445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</a:rPr>
              <a:t>« Initial commit »</a:t>
            </a:r>
          </a:p>
        </p:txBody>
      </p:sp>
    </p:spTree>
    <p:extLst>
      <p:ext uri="{BB962C8B-B14F-4D97-AF65-F5344CB8AC3E}">
        <p14:creationId xmlns:p14="http://schemas.microsoft.com/office/powerpoint/2010/main" val="291439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AREZO_sombre">
      <a:dk1>
        <a:srgbClr val="2B2B2B"/>
      </a:dk1>
      <a:lt1>
        <a:srgbClr val="FAFAFC"/>
      </a:lt1>
      <a:dk2>
        <a:srgbClr val="4C4C4C"/>
      </a:dk2>
      <a:lt2>
        <a:srgbClr val="FAFAFC"/>
      </a:lt2>
      <a:accent1>
        <a:srgbClr val="C2D1F9"/>
      </a:accent1>
      <a:accent2>
        <a:srgbClr val="BBEDFF"/>
      </a:accent2>
      <a:accent3>
        <a:srgbClr val="6E83F9"/>
      </a:accent3>
      <a:accent4>
        <a:srgbClr val="70D9F2"/>
      </a:accent4>
      <a:accent5>
        <a:srgbClr val="33CEF2"/>
      </a:accent5>
      <a:accent6>
        <a:srgbClr val="C8C8C8"/>
      </a:accent6>
      <a:hlink>
        <a:srgbClr val="33CEF2"/>
      </a:hlink>
      <a:folHlink>
        <a:srgbClr val="6E83F9"/>
      </a:folHlink>
    </a:clrScheme>
    <a:fontScheme name="VIAREZO">
      <a:majorFont>
        <a:latin typeface="Roboto Condensed"/>
        <a:ea typeface="Arial"/>
        <a:cs typeface="Arial"/>
      </a:majorFont>
      <a:minorFont>
        <a:latin typeface="Roboto Thin"/>
        <a:ea typeface="Arial"/>
        <a:cs typeface="Arial"/>
      </a:minorFont>
    </a:fontScheme>
    <a:fmtScheme name="Thèm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VIAREZO</Template>
  <TotalTime>1490</TotalTime>
  <Words>987</Words>
  <Application>Microsoft Office PowerPoint</Application>
  <DocSecurity>0</DocSecurity>
  <PresentationFormat>Grand écran</PresentationFormat>
  <Paragraphs>240</Paragraphs>
  <Slides>33</Slides>
  <Notes>3</Notes>
  <HiddenSlides>4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5" baseType="lpstr">
      <vt:lpstr>Arial</vt:lpstr>
      <vt:lpstr>Arial,Sans-Serif</vt:lpstr>
      <vt:lpstr>Calibri</vt:lpstr>
      <vt:lpstr>Roboto</vt:lpstr>
      <vt:lpstr>Roboto Bold</vt:lpstr>
      <vt:lpstr>Roboto Condensed</vt:lpstr>
      <vt:lpstr>Roboto Condensed (En-têtes)</vt:lpstr>
      <vt:lpstr>Roboto Light</vt:lpstr>
      <vt:lpstr>Roboto Light</vt:lpstr>
      <vt:lpstr>Roboto Light</vt:lpstr>
      <vt:lpstr>Roboto Thin</vt:lpstr>
      <vt:lpstr>Office Theme</vt:lpstr>
      <vt:lpstr>Formation GIT</vt:lpstr>
      <vt:lpstr>Installation de Git </vt:lpstr>
      <vt:lpstr>Pourquoi utiliser git ?</vt:lpstr>
      <vt:lpstr>Services d’hébergement de répo Git</vt:lpstr>
      <vt:lpstr>Ajouter une clé SSH</vt:lpstr>
      <vt:lpstr>Cloner un repository</vt:lpstr>
      <vt:lpstr>Le commit</vt:lpstr>
      <vt:lpstr>Ajouter ou supprimer des fichiers</vt:lpstr>
      <vt:lpstr>Commit les changements</vt:lpstr>
      <vt:lpstr>Publier et récupérer les changements à distance</vt:lpstr>
      <vt:lpstr>Bilan des actions</vt:lpstr>
      <vt:lpstr>Commandes d'information</vt:lpstr>
      <vt:lpstr>On passe au TP !</vt:lpstr>
      <vt:lpstr>Les branches</vt:lpstr>
      <vt:lpstr>Les commits et les branches</vt:lpstr>
      <vt:lpstr>Les commits et les branches</vt:lpstr>
      <vt:lpstr>Fusionner des branches</vt:lpstr>
      <vt:lpstr>Fusionner des branches</vt:lpstr>
      <vt:lpstr>Merge Request </vt:lpstr>
      <vt:lpstr>Le rebase</vt:lpstr>
      <vt:lpstr>Le rebase</vt:lpstr>
      <vt:lpstr>Le rebase</vt:lpstr>
      <vt:lpstr>CONFLICTS : aled</vt:lpstr>
      <vt:lpstr>Bilan de comment travailler sur Git</vt:lpstr>
      <vt:lpstr>On passe au TP !</vt:lpstr>
      <vt:lpstr>Stasher ses changements</vt:lpstr>
      <vt:lpstr>Reset un commit</vt:lpstr>
      <vt:lpstr>Reset un commit</vt:lpstr>
      <vt:lpstr>Revert un commit</vt:lpstr>
      <vt:lpstr>Revert un commit</vt:lpstr>
      <vt:lpstr>Cherry-pick</vt:lpstr>
      <vt:lpstr>Cherry-pick</vt:lpstr>
      <vt:lpstr>POUR ALLer Plus loin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Michelle Evans Bouchet</dc:creator>
  <cp:keywords/>
  <dc:description/>
  <cp:lastModifiedBy>Antoine Fonlupt (Student at CentraleSupelec)</cp:lastModifiedBy>
  <cp:revision>49</cp:revision>
  <dcterms:created xsi:type="dcterms:W3CDTF">2017-06-24T21:03:54Z</dcterms:created>
  <dcterms:modified xsi:type="dcterms:W3CDTF">2023-09-19T06:50:19Z</dcterms:modified>
  <cp:category/>
  <dc:identifier/>
  <cp:contentStatus/>
  <dc:language/>
  <cp:version/>
</cp:coreProperties>
</file>